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1"/>
  </p:notesMasterIdLst>
  <p:handoutMasterIdLst>
    <p:handoutMasterId r:id="rId22"/>
  </p:handoutMasterIdLst>
  <p:sldIdLst>
    <p:sldId id="307" r:id="rId4"/>
    <p:sldId id="370" r:id="rId5"/>
    <p:sldId id="306" r:id="rId6"/>
    <p:sldId id="312" r:id="rId7"/>
    <p:sldId id="308" r:id="rId8"/>
    <p:sldId id="369" r:id="rId9"/>
    <p:sldId id="378" r:id="rId10"/>
    <p:sldId id="309" r:id="rId11"/>
    <p:sldId id="376" r:id="rId12"/>
    <p:sldId id="271" r:id="rId13"/>
    <p:sldId id="260" r:id="rId14"/>
    <p:sldId id="372" r:id="rId15"/>
    <p:sldId id="310" r:id="rId16"/>
    <p:sldId id="377" r:id="rId17"/>
    <p:sldId id="379" r:id="rId18"/>
    <p:sldId id="375" r:id="rId19"/>
    <p:sldId id="380"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italic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CCC6A"/>
    <a:srgbClr val="54585A"/>
    <a:srgbClr val="FFCC00"/>
    <a:srgbClr val="004376"/>
    <a:srgbClr val="F9F6E5"/>
    <a:srgbClr val="FF640F"/>
    <a:srgbClr val="B3A369"/>
    <a:srgbClr val="6D6137"/>
    <a:srgbClr val="0030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6" autoAdjust="0"/>
    <p:restoredTop sz="96327"/>
  </p:normalViewPr>
  <p:slideViewPr>
    <p:cSldViewPr snapToGrid="0" snapToObjects="1">
      <p:cViewPr varScale="1">
        <p:scale>
          <a:sx n="106" d="100"/>
          <a:sy n="106" d="100"/>
        </p:scale>
        <p:origin x="492" y="72"/>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7/20/2023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300A833-97EB-4C62-A5AB-69C6AD67F9DD}" type="slidenum">
              <a:rPr lang="en-IN" smtClean="0"/>
              <a:t>2</a:t>
            </a:fld>
            <a:endParaRPr lang="en-IN"/>
          </a:p>
        </p:txBody>
      </p:sp>
    </p:spTree>
    <p:extLst>
      <p:ext uri="{BB962C8B-B14F-4D97-AF65-F5344CB8AC3E}">
        <p14:creationId xmlns:p14="http://schemas.microsoft.com/office/powerpoint/2010/main" val="419894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the current state of the problem and how do we reach the Future state filling the gap in between.</a:t>
            </a:r>
          </a:p>
        </p:txBody>
      </p:sp>
      <p:sp>
        <p:nvSpPr>
          <p:cNvPr id="4" name="Slide Number Placeholder 3"/>
          <p:cNvSpPr>
            <a:spLocks noGrp="1"/>
          </p:cNvSpPr>
          <p:nvPr>
            <p:ph type="sldNum" sz="quarter" idx="5"/>
          </p:nvPr>
        </p:nvSpPr>
        <p:spPr/>
        <p:txBody>
          <a:bodyPr/>
          <a:lstStyle/>
          <a:p>
            <a:fld id="{6300A833-97EB-4C62-A5AB-69C6AD67F9DD}" type="slidenum">
              <a:rPr lang="en-IN" smtClean="0"/>
              <a:t>4</a:t>
            </a:fld>
            <a:endParaRPr lang="en-IN"/>
          </a:p>
        </p:txBody>
      </p:sp>
    </p:spTree>
    <p:extLst>
      <p:ext uri="{BB962C8B-B14F-4D97-AF65-F5344CB8AC3E}">
        <p14:creationId xmlns:p14="http://schemas.microsoft.com/office/powerpoint/2010/main" val="1518341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79BE0CF-42A5-473B-BED1-E4D8984F0F6E}" type="slidenum">
              <a:rPr lang="en-IN" smtClean="0"/>
              <a:t>11</a:t>
            </a:fld>
            <a:endParaRPr lang="en-IN"/>
          </a:p>
        </p:txBody>
      </p:sp>
    </p:spTree>
    <p:extLst>
      <p:ext uri="{BB962C8B-B14F-4D97-AF65-F5344CB8AC3E}">
        <p14:creationId xmlns:p14="http://schemas.microsoft.com/office/powerpoint/2010/main" val="767641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79BE0CF-42A5-473B-BED1-E4D8984F0F6E}" type="slidenum">
              <a:rPr lang="en-IN" smtClean="0"/>
              <a:t>15</a:t>
            </a:fld>
            <a:endParaRPr lang="en-IN"/>
          </a:p>
        </p:txBody>
      </p:sp>
    </p:spTree>
    <p:extLst>
      <p:ext uri="{BB962C8B-B14F-4D97-AF65-F5344CB8AC3E}">
        <p14:creationId xmlns:p14="http://schemas.microsoft.com/office/powerpoint/2010/main" val="219153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79BE0CF-42A5-473B-BED1-E4D8984F0F6E}" type="slidenum">
              <a:rPr lang="en-IN" smtClean="0"/>
              <a:t>16</a:t>
            </a:fld>
            <a:endParaRPr lang="en-IN"/>
          </a:p>
        </p:txBody>
      </p:sp>
    </p:spTree>
    <p:extLst>
      <p:ext uri="{BB962C8B-B14F-4D97-AF65-F5344CB8AC3E}">
        <p14:creationId xmlns:p14="http://schemas.microsoft.com/office/powerpoint/2010/main" val="378686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7/20/2023</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_White_1">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041AAAA-31C1-414B-BFE7-1D15513B69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30" name="Title 1">
            <a:extLst>
              <a:ext uri="{FF2B5EF4-FFF2-40B4-BE49-F238E27FC236}">
                <a16:creationId xmlns:a16="http://schemas.microsoft.com/office/drawing/2014/main" id="{D4EE344B-672D-408B-A59B-07CA570DA0A0}"/>
              </a:ext>
            </a:extLst>
          </p:cNvPr>
          <p:cNvSpPr>
            <a:spLocks noGrp="1"/>
          </p:cNvSpPr>
          <p:nvPr>
            <p:ph type="title" hasCustomPrompt="1"/>
          </p:nvPr>
        </p:nvSpPr>
        <p:spPr>
          <a:xfrm>
            <a:off x="479425" y="96598"/>
            <a:ext cx="11233150" cy="869560"/>
          </a:xfrm>
          <a:prstGeom prst="rect">
            <a:avLst/>
          </a:prstGeom>
        </p:spPr>
        <p:txBody>
          <a:bodyPr anchor="b">
            <a:normAutofit/>
          </a:bodyPr>
          <a:lstStyle>
            <a:lvl1pPr>
              <a:defRPr sz="2800" b="1" baseline="0">
                <a:solidFill>
                  <a:schemeClr val="accent3">
                    <a:lumMod val="75000"/>
                  </a:schemeClr>
                </a:solidFill>
                <a:latin typeface="+mn-lt"/>
              </a:defRPr>
            </a:lvl1pPr>
          </a:lstStyle>
          <a:p>
            <a:r>
              <a:rPr lang="en-US"/>
              <a:t>CLICK TO EDIT MASTER TITLE STYLE</a:t>
            </a:r>
          </a:p>
        </p:txBody>
      </p:sp>
      <p:sp>
        <p:nvSpPr>
          <p:cNvPr id="31" name="Content Placeholder 2">
            <a:extLst>
              <a:ext uri="{FF2B5EF4-FFF2-40B4-BE49-F238E27FC236}">
                <a16:creationId xmlns:a16="http://schemas.microsoft.com/office/drawing/2014/main" id="{66813321-760C-4916-98DC-431761457EFF}"/>
              </a:ext>
            </a:extLst>
          </p:cNvPr>
          <p:cNvSpPr>
            <a:spLocks noGrp="1"/>
          </p:cNvSpPr>
          <p:nvPr>
            <p:ph idx="1"/>
          </p:nvPr>
        </p:nvSpPr>
        <p:spPr>
          <a:xfrm>
            <a:off x="479425" y="1412874"/>
            <a:ext cx="11233149" cy="4937126"/>
          </a:xfrm>
          <a:prstGeom prst="rect">
            <a:avLst/>
          </a:prstGeom>
        </p:spPr>
        <p:txBody>
          <a:bodyPr>
            <a:normAutofit/>
          </a:bodyPr>
          <a:lstStyle>
            <a:lvl1pPr marL="0" indent="0">
              <a:buNone/>
              <a:defRPr sz="1800">
                <a:solidFill>
                  <a:srgbClr val="0F0F0F"/>
                </a:solidFill>
              </a:defRPr>
            </a:lvl1pPr>
            <a:lvl2pPr>
              <a:defRPr sz="1800">
                <a:solidFill>
                  <a:srgbClr val="0F0F0F"/>
                </a:solidFill>
              </a:defRPr>
            </a:lvl2pPr>
            <a:lvl3pPr>
              <a:defRPr sz="1800">
                <a:solidFill>
                  <a:srgbClr val="0F0F0F"/>
                </a:solidFill>
              </a:defRPr>
            </a:lvl3pPr>
            <a:lvl4pPr>
              <a:defRPr sz="1800">
                <a:solidFill>
                  <a:srgbClr val="0F0F0F"/>
                </a:solidFill>
              </a:defRPr>
            </a:lvl4pPr>
            <a:lvl5pPr>
              <a:defRPr sz="1800">
                <a:solidFill>
                  <a:srgbClr val="0F0F0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2" name="Graphic 31">
            <a:extLst>
              <a:ext uri="{FF2B5EF4-FFF2-40B4-BE49-F238E27FC236}">
                <a16:creationId xmlns:a16="http://schemas.microsoft.com/office/drawing/2014/main" id="{188FDBA8-21AD-49C3-B31A-7003878B8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6" y="6543923"/>
            <a:ext cx="1964504" cy="230731"/>
          </a:xfrm>
          <a:prstGeom prst="rect">
            <a:avLst/>
          </a:prstGeom>
        </p:spPr>
      </p:pic>
      <p:sp>
        <p:nvSpPr>
          <p:cNvPr id="8" name="Slide Number Placeholder 6">
            <a:extLst>
              <a:ext uri="{FF2B5EF4-FFF2-40B4-BE49-F238E27FC236}">
                <a16:creationId xmlns:a16="http://schemas.microsoft.com/office/drawing/2014/main" id="{C39DB48B-A1BE-48FE-A5A4-A01DED35EC10}"/>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
        <p:nvSpPr>
          <p:cNvPr id="34" name="Footer Placeholder 5">
            <a:extLst>
              <a:ext uri="{FF2B5EF4-FFF2-40B4-BE49-F238E27FC236}">
                <a16:creationId xmlns:a16="http://schemas.microsoft.com/office/drawing/2014/main" id="{9E31AE58-6779-4F15-90CE-AB8FA8598CD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spTree>
    <p:extLst>
      <p:ext uri="{BB962C8B-B14F-4D97-AF65-F5344CB8AC3E}">
        <p14:creationId xmlns:p14="http://schemas.microsoft.com/office/powerpoint/2010/main" val="2819021779"/>
      </p:ext>
    </p:extLst>
  </p:cSld>
  <p:clrMapOvr>
    <a:masterClrMapping/>
  </p:clrMapOvr>
  <p:extLst>
    <p:ext uri="{DCECCB84-F9BA-43D5-87BE-67443E8EF086}">
      <p15:sldGuideLst xmlns:p15="http://schemas.microsoft.com/office/powerpoint/2012/main">
        <p15:guide id="7" orient="horz" pos="4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_White_1">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041AAAA-31C1-414B-BFE7-1D15513B69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30" name="Title 1">
            <a:extLst>
              <a:ext uri="{FF2B5EF4-FFF2-40B4-BE49-F238E27FC236}">
                <a16:creationId xmlns:a16="http://schemas.microsoft.com/office/drawing/2014/main" id="{D4EE344B-672D-408B-A59B-07CA570DA0A0}"/>
              </a:ext>
            </a:extLst>
          </p:cNvPr>
          <p:cNvSpPr>
            <a:spLocks noGrp="1"/>
          </p:cNvSpPr>
          <p:nvPr>
            <p:ph type="title" hasCustomPrompt="1"/>
          </p:nvPr>
        </p:nvSpPr>
        <p:spPr>
          <a:xfrm>
            <a:off x="479425" y="96598"/>
            <a:ext cx="11233150" cy="869560"/>
          </a:xfrm>
          <a:prstGeom prst="rect">
            <a:avLst/>
          </a:prstGeom>
        </p:spPr>
        <p:txBody>
          <a:bodyPr anchor="b">
            <a:normAutofit/>
          </a:bodyPr>
          <a:lstStyle>
            <a:lvl1pPr>
              <a:defRPr sz="2800" b="1" baseline="0">
                <a:solidFill>
                  <a:schemeClr val="accent3">
                    <a:lumMod val="75000"/>
                  </a:schemeClr>
                </a:solidFill>
                <a:latin typeface="+mn-lt"/>
              </a:defRPr>
            </a:lvl1pPr>
          </a:lstStyle>
          <a:p>
            <a:r>
              <a:rPr lang="en-US"/>
              <a:t>CLICK TO EDIT MASTER TITLE STYLE</a:t>
            </a:r>
          </a:p>
        </p:txBody>
      </p:sp>
      <p:sp>
        <p:nvSpPr>
          <p:cNvPr id="31" name="Content Placeholder 2">
            <a:extLst>
              <a:ext uri="{FF2B5EF4-FFF2-40B4-BE49-F238E27FC236}">
                <a16:creationId xmlns:a16="http://schemas.microsoft.com/office/drawing/2014/main" id="{66813321-760C-4916-98DC-431761457EFF}"/>
              </a:ext>
            </a:extLst>
          </p:cNvPr>
          <p:cNvSpPr>
            <a:spLocks noGrp="1"/>
          </p:cNvSpPr>
          <p:nvPr>
            <p:ph idx="1"/>
          </p:nvPr>
        </p:nvSpPr>
        <p:spPr>
          <a:xfrm>
            <a:off x="479425" y="1412874"/>
            <a:ext cx="11233149" cy="4937126"/>
          </a:xfrm>
          <a:prstGeom prst="rect">
            <a:avLst/>
          </a:prstGeom>
        </p:spPr>
        <p:txBody>
          <a:bodyPr>
            <a:normAutofit/>
          </a:bodyPr>
          <a:lstStyle>
            <a:lvl1pPr marL="0" indent="0">
              <a:buNone/>
              <a:defRPr sz="1800">
                <a:solidFill>
                  <a:srgbClr val="0F0F0F"/>
                </a:solidFill>
              </a:defRPr>
            </a:lvl1pPr>
            <a:lvl2pPr>
              <a:defRPr sz="1800">
                <a:solidFill>
                  <a:srgbClr val="0F0F0F"/>
                </a:solidFill>
              </a:defRPr>
            </a:lvl2pPr>
            <a:lvl3pPr>
              <a:defRPr sz="1800">
                <a:solidFill>
                  <a:srgbClr val="0F0F0F"/>
                </a:solidFill>
              </a:defRPr>
            </a:lvl3pPr>
            <a:lvl4pPr>
              <a:defRPr sz="1800">
                <a:solidFill>
                  <a:srgbClr val="0F0F0F"/>
                </a:solidFill>
              </a:defRPr>
            </a:lvl4pPr>
            <a:lvl5pPr>
              <a:defRPr sz="1800">
                <a:solidFill>
                  <a:srgbClr val="0F0F0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2" name="Graphic 31">
            <a:extLst>
              <a:ext uri="{FF2B5EF4-FFF2-40B4-BE49-F238E27FC236}">
                <a16:creationId xmlns:a16="http://schemas.microsoft.com/office/drawing/2014/main" id="{188FDBA8-21AD-49C3-B31A-7003878B8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6" y="6543923"/>
            <a:ext cx="1964504" cy="230731"/>
          </a:xfrm>
          <a:prstGeom prst="rect">
            <a:avLst/>
          </a:prstGeom>
        </p:spPr>
      </p:pic>
      <p:sp>
        <p:nvSpPr>
          <p:cNvPr id="8" name="Slide Number Placeholder 6">
            <a:extLst>
              <a:ext uri="{FF2B5EF4-FFF2-40B4-BE49-F238E27FC236}">
                <a16:creationId xmlns:a16="http://schemas.microsoft.com/office/drawing/2014/main" id="{C39DB48B-A1BE-48FE-A5A4-A01DED35EC10}"/>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
        <p:nvSpPr>
          <p:cNvPr id="34" name="Footer Placeholder 5">
            <a:extLst>
              <a:ext uri="{FF2B5EF4-FFF2-40B4-BE49-F238E27FC236}">
                <a16:creationId xmlns:a16="http://schemas.microsoft.com/office/drawing/2014/main" id="{9E31AE58-6779-4F15-90CE-AB8FA8598CD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pic>
        <p:nvPicPr>
          <p:cNvPr id="9" name="Picture 10" descr="Logo, company name&#10;&#10;Description automatically generated">
            <a:extLst>
              <a:ext uri="{FF2B5EF4-FFF2-40B4-BE49-F238E27FC236}">
                <a16:creationId xmlns:a16="http://schemas.microsoft.com/office/drawing/2014/main" id="{456B42CB-4459-465D-8D4E-4544B692EDE0}"/>
              </a:ext>
            </a:extLst>
          </p:cNvPr>
          <p:cNvPicPr>
            <a:picLocks noChangeAspect="1"/>
          </p:cNvPicPr>
          <p:nvPr userDrawn="1"/>
        </p:nvPicPr>
        <p:blipFill>
          <a:blip r:embed="rId6">
            <a:alphaModFix amt="8000"/>
          </a:blip>
          <a:stretch>
            <a:fillRect/>
          </a:stretch>
        </p:blipFill>
        <p:spPr>
          <a:xfrm>
            <a:off x="3627437" y="1332000"/>
            <a:ext cx="4937126" cy="4937126"/>
          </a:xfrm>
          <a:prstGeom prst="rect">
            <a:avLst/>
          </a:prstGeom>
          <a:noFill/>
          <a:ln>
            <a:noFill/>
          </a:ln>
          <a:effectLst>
            <a:glow rad="127000">
              <a:schemeClr val="accent1">
                <a:alpha val="0"/>
              </a:schemeClr>
            </a:glow>
            <a:outerShdw blurRad="50800" dist="50800" dir="5400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1708924060"/>
      </p:ext>
    </p:extLst>
  </p:cSld>
  <p:clrMapOvr>
    <a:masterClrMapping/>
  </p:clrMapOvr>
  <p:extLst>
    <p:ext uri="{DCECCB84-F9BA-43D5-87BE-67443E8EF086}">
      <p15:sldGuideLst xmlns:p15="http://schemas.microsoft.com/office/powerpoint/2012/main">
        <p15:guide id="7" orient="horz" pos="4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7/20/2023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3.png"/><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4" r:id="rId3"/>
    <p:sldLayoutId id="2147483709" r:id="rId4"/>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7/20/2023</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 id="2147483708"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rmAutofit fontScale="90000"/>
          </a:bodyPr>
          <a:lstStyle/>
          <a:p>
            <a:r>
              <a:rPr lang="en-US" dirty="0">
                <a:latin typeface="+mj-lt"/>
              </a:rPr>
              <a:t>Detection of small and far Traffic signs using Deep Learning</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DB2CC-66A7-F84C-9537-E7C7E1C8D28F}"/>
              </a:ext>
            </a:extLst>
          </p:cNvPr>
          <p:cNvSpPr>
            <a:spLocks noGrp="1"/>
          </p:cNvSpPr>
          <p:nvPr>
            <p:ph type="title" idx="4294967295"/>
          </p:nvPr>
        </p:nvSpPr>
        <p:spPr>
          <a:xfrm>
            <a:off x="0" y="128588"/>
            <a:ext cx="11233150" cy="644525"/>
          </a:xfrm>
        </p:spPr>
        <p:txBody>
          <a:bodyPr/>
          <a:lstStyle/>
          <a:p>
            <a:r>
              <a:rPr lang="en-GB" dirty="0">
                <a:latin typeface="+mj-lt"/>
              </a:rPr>
              <a:t>Modifications to the YOLOv5 model</a:t>
            </a:r>
          </a:p>
        </p:txBody>
      </p:sp>
      <p:sp>
        <p:nvSpPr>
          <p:cNvPr id="4" name="Block Arc 3">
            <a:extLst>
              <a:ext uri="{FF2B5EF4-FFF2-40B4-BE49-F238E27FC236}">
                <a16:creationId xmlns:a16="http://schemas.microsoft.com/office/drawing/2014/main" id="{EEBBC5FF-2F8A-C34E-8B8A-AA5E75FFD52F}"/>
              </a:ext>
            </a:extLst>
          </p:cNvPr>
          <p:cNvSpPr/>
          <p:nvPr/>
        </p:nvSpPr>
        <p:spPr>
          <a:xfrm flipH="1">
            <a:off x="4195337" y="1983962"/>
            <a:ext cx="3535680" cy="3535680"/>
          </a:xfrm>
          <a:prstGeom prst="blockArc">
            <a:avLst>
              <a:gd name="adj1" fmla="val 5384245"/>
              <a:gd name="adj2" fmla="val 16203021"/>
              <a:gd name="adj3" fmla="val 61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grpSp>
        <p:nvGrpSpPr>
          <p:cNvPr id="33" name="Group 32">
            <a:extLst>
              <a:ext uri="{FF2B5EF4-FFF2-40B4-BE49-F238E27FC236}">
                <a16:creationId xmlns:a16="http://schemas.microsoft.com/office/drawing/2014/main" id="{622B54A1-7405-4CBF-AF9D-63D384B11B89}"/>
              </a:ext>
            </a:extLst>
          </p:cNvPr>
          <p:cNvGrpSpPr/>
          <p:nvPr/>
        </p:nvGrpSpPr>
        <p:grpSpPr>
          <a:xfrm>
            <a:off x="7216323" y="4128813"/>
            <a:ext cx="3551179" cy="865707"/>
            <a:chOff x="7312577" y="3424966"/>
            <a:chExt cx="3551179" cy="865707"/>
          </a:xfrm>
        </p:grpSpPr>
        <p:sp>
          <p:nvSpPr>
            <p:cNvPr id="9" name="Oval 8">
              <a:extLst>
                <a:ext uri="{FF2B5EF4-FFF2-40B4-BE49-F238E27FC236}">
                  <a16:creationId xmlns:a16="http://schemas.microsoft.com/office/drawing/2014/main" id="{73C4DEAB-9113-A549-AC07-C7D2655AD15F}"/>
                </a:ext>
              </a:extLst>
            </p:cNvPr>
            <p:cNvSpPr/>
            <p:nvPr/>
          </p:nvSpPr>
          <p:spPr>
            <a:xfrm>
              <a:off x="7312577" y="3424966"/>
              <a:ext cx="585787"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tx1"/>
                </a:solidFill>
                <a:latin typeface="+mj-lt"/>
              </a:endParaRPr>
            </a:p>
          </p:txBody>
        </p:sp>
        <p:grpSp>
          <p:nvGrpSpPr>
            <p:cNvPr id="28" name="Group 27">
              <a:extLst>
                <a:ext uri="{FF2B5EF4-FFF2-40B4-BE49-F238E27FC236}">
                  <a16:creationId xmlns:a16="http://schemas.microsoft.com/office/drawing/2014/main" id="{FBFC7FE9-B947-4F85-8860-399C1DAD0B37}"/>
                </a:ext>
              </a:extLst>
            </p:cNvPr>
            <p:cNvGrpSpPr/>
            <p:nvPr/>
          </p:nvGrpSpPr>
          <p:grpSpPr>
            <a:xfrm>
              <a:off x="8115734" y="3450655"/>
              <a:ext cx="2748022" cy="840018"/>
              <a:chOff x="8235078" y="3493171"/>
              <a:chExt cx="2533433" cy="840018"/>
            </a:xfrm>
          </p:grpSpPr>
          <p:sp>
            <p:nvSpPr>
              <p:cNvPr id="10" name="Text Placeholder 32">
                <a:extLst>
                  <a:ext uri="{FF2B5EF4-FFF2-40B4-BE49-F238E27FC236}">
                    <a16:creationId xmlns:a16="http://schemas.microsoft.com/office/drawing/2014/main" id="{32174AC5-B108-2546-975C-B38CE4CFA6A5}"/>
                  </a:ext>
                </a:extLst>
              </p:cNvPr>
              <p:cNvSpPr txBox="1">
                <a:spLocks/>
              </p:cNvSpPr>
              <p:nvPr/>
            </p:nvSpPr>
            <p:spPr>
              <a:xfrm>
                <a:off x="8235078" y="3773348"/>
                <a:ext cx="2519147"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US" sz="1100" dirty="0">
                    <a:solidFill>
                      <a:srgbClr val="0F0F0F"/>
                    </a:solidFill>
                    <a:latin typeface="+mj-lt"/>
                    <a:ea typeface="Open Sans" panose="020B0606030504020204" pitchFamily="34" charset="0"/>
                    <a:cs typeface="Open Sans" panose="020B0606030504020204" pitchFamily="34" charset="0"/>
                  </a:rPr>
                  <a:t>Combine both </a:t>
                </a:r>
                <a:r>
                  <a:rPr lang="en-US" sz="1100" dirty="0" err="1">
                    <a:solidFill>
                      <a:srgbClr val="0F0F0F"/>
                    </a:solidFill>
                    <a:latin typeface="+mj-lt"/>
                    <a:ea typeface="Open Sans" panose="020B0606030504020204" pitchFamily="34" charset="0"/>
                    <a:cs typeface="Open Sans" panose="020B0606030504020204" pitchFamily="34" charset="0"/>
                  </a:rPr>
                  <a:t>CIoU</a:t>
                </a:r>
                <a:r>
                  <a:rPr lang="en-US" sz="1100" dirty="0">
                    <a:solidFill>
                      <a:srgbClr val="0F0F0F"/>
                    </a:solidFill>
                    <a:latin typeface="+mj-lt"/>
                    <a:ea typeface="Open Sans" panose="020B0606030504020204" pitchFamily="34" charset="0"/>
                    <a:cs typeface="Open Sans" panose="020B0606030504020204" pitchFamily="34" charset="0"/>
                  </a:rPr>
                  <a:t> and NWD (normalized Gaussian Wasserstein distance) to calculate the localization loss</a:t>
                </a:r>
              </a:p>
            </p:txBody>
          </p:sp>
          <p:sp>
            <p:nvSpPr>
              <p:cNvPr id="11" name="Text Placeholder 33">
                <a:extLst>
                  <a:ext uri="{FF2B5EF4-FFF2-40B4-BE49-F238E27FC236}">
                    <a16:creationId xmlns:a16="http://schemas.microsoft.com/office/drawing/2014/main" id="{BBD56B8C-E3AC-C543-95A8-36619D0A5B39}"/>
                  </a:ext>
                </a:extLst>
              </p:cNvPr>
              <p:cNvSpPr txBox="1">
                <a:spLocks/>
              </p:cNvSpPr>
              <p:nvPr/>
            </p:nvSpPr>
            <p:spPr>
              <a:xfrm>
                <a:off x="8235078" y="3493171"/>
                <a:ext cx="253343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3">
                        <a:lumMod val="75000"/>
                      </a:schemeClr>
                    </a:solidFill>
                    <a:latin typeface="+mj-lt"/>
                    <a:ea typeface="Open Sans" panose="020B0606030504020204" pitchFamily="34" charset="0"/>
                    <a:cs typeface="Open Sans" panose="020B0606030504020204" pitchFamily="34" charset="0"/>
                  </a:rPr>
                  <a:t>Loss function</a:t>
                </a:r>
              </a:p>
            </p:txBody>
          </p:sp>
        </p:grpSp>
      </p:grpSp>
      <p:grpSp>
        <p:nvGrpSpPr>
          <p:cNvPr id="34" name="Group 33">
            <a:extLst>
              <a:ext uri="{FF2B5EF4-FFF2-40B4-BE49-F238E27FC236}">
                <a16:creationId xmlns:a16="http://schemas.microsoft.com/office/drawing/2014/main" id="{8AE1065C-F992-4BDE-BB88-BC4CA1AC5DCB}"/>
              </a:ext>
            </a:extLst>
          </p:cNvPr>
          <p:cNvGrpSpPr/>
          <p:nvPr/>
        </p:nvGrpSpPr>
        <p:grpSpPr>
          <a:xfrm>
            <a:off x="7080119" y="2514269"/>
            <a:ext cx="4166265" cy="841606"/>
            <a:chOff x="3135806" y="4607931"/>
            <a:chExt cx="3919351" cy="841606"/>
          </a:xfrm>
        </p:grpSpPr>
        <p:sp>
          <p:nvSpPr>
            <p:cNvPr id="7" name="Oval 6">
              <a:extLst>
                <a:ext uri="{FF2B5EF4-FFF2-40B4-BE49-F238E27FC236}">
                  <a16:creationId xmlns:a16="http://schemas.microsoft.com/office/drawing/2014/main" id="{AD671272-74C6-AE4F-872E-ECE1ADBEF4A3}"/>
                </a:ext>
              </a:extLst>
            </p:cNvPr>
            <p:cNvSpPr/>
            <p:nvPr/>
          </p:nvSpPr>
          <p:spPr>
            <a:xfrm>
              <a:off x="3135806" y="4607931"/>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chemeClr val="tx1"/>
                </a:solidFill>
                <a:latin typeface="+mj-lt"/>
              </a:endParaRPr>
            </a:p>
          </p:txBody>
        </p:sp>
        <p:grpSp>
          <p:nvGrpSpPr>
            <p:cNvPr id="29" name="Group 28">
              <a:extLst>
                <a:ext uri="{FF2B5EF4-FFF2-40B4-BE49-F238E27FC236}">
                  <a16:creationId xmlns:a16="http://schemas.microsoft.com/office/drawing/2014/main" id="{C1E509BB-375A-4A2F-AE45-D5F8E0B068CE}"/>
                </a:ext>
              </a:extLst>
            </p:cNvPr>
            <p:cNvGrpSpPr/>
            <p:nvPr/>
          </p:nvGrpSpPr>
          <p:grpSpPr>
            <a:xfrm>
              <a:off x="4019496" y="4607931"/>
              <a:ext cx="3035661" cy="841606"/>
              <a:chOff x="4858674" y="4363440"/>
              <a:chExt cx="2533433" cy="841606"/>
            </a:xfrm>
          </p:grpSpPr>
          <p:sp>
            <p:nvSpPr>
              <p:cNvPr id="12" name="Text Placeholder 32">
                <a:extLst>
                  <a:ext uri="{FF2B5EF4-FFF2-40B4-BE49-F238E27FC236}">
                    <a16:creationId xmlns:a16="http://schemas.microsoft.com/office/drawing/2014/main" id="{F6BB5BF5-42A0-9540-854E-AE6E2C5A9C79}"/>
                  </a:ext>
                </a:extLst>
              </p:cNvPr>
              <p:cNvSpPr txBox="1">
                <a:spLocks/>
              </p:cNvSpPr>
              <p:nvPr/>
            </p:nvSpPr>
            <p:spPr>
              <a:xfrm>
                <a:off x="4865817" y="4645205"/>
                <a:ext cx="2503682" cy="559841"/>
              </a:xfrm>
              <a:prstGeom prst="rect">
                <a:avLst/>
              </a:prstGeom>
            </p:spPr>
            <p:txBody>
              <a:bodyPr lIns="0" tIns="0" rIns="0" bIns="0">
                <a:noAutofit/>
              </a:bodyPr>
              <a:lstStyle>
                <a:defPPr>
                  <a:defRPr lang="en-US"/>
                </a:defPPr>
                <a:lvl1pPr indent="0" defTabSz="685800">
                  <a:lnSpc>
                    <a:spcPct val="125000"/>
                  </a:lnSpc>
                  <a:spcBef>
                    <a:spcPts val="0"/>
                  </a:spcBef>
                  <a:buFont typeface="Arial" panose="020B0604020202020204" pitchFamily="34" charset="0"/>
                  <a:buNone/>
                  <a:defRPr sz="1100">
                    <a:solidFill>
                      <a:srgbClr val="0F0F0F"/>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latin typeface="+mj-lt"/>
                  </a:rPr>
                  <a:t>K-means++ algorithm (optimization algorithm based on K-Means) to re-cluster all labeled object frames in the training dataset</a:t>
                </a:r>
              </a:p>
            </p:txBody>
          </p:sp>
          <p:sp>
            <p:nvSpPr>
              <p:cNvPr id="13" name="Text Placeholder 33">
                <a:extLst>
                  <a:ext uri="{FF2B5EF4-FFF2-40B4-BE49-F238E27FC236}">
                    <a16:creationId xmlns:a16="http://schemas.microsoft.com/office/drawing/2014/main" id="{50C2306F-2F95-2243-8832-5482DF6F34ED}"/>
                  </a:ext>
                </a:extLst>
              </p:cNvPr>
              <p:cNvSpPr txBox="1">
                <a:spLocks/>
              </p:cNvSpPr>
              <p:nvPr/>
            </p:nvSpPr>
            <p:spPr>
              <a:xfrm>
                <a:off x="4858674" y="4363440"/>
                <a:ext cx="253343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2">
                        <a:lumMod val="75000"/>
                      </a:schemeClr>
                    </a:solidFill>
                    <a:latin typeface="+mj-lt"/>
                    <a:ea typeface="Open Sans" panose="020B0606030504020204" pitchFamily="34" charset="0"/>
                    <a:cs typeface="Open Sans" panose="020B0606030504020204" pitchFamily="34" charset="0"/>
                  </a:rPr>
                  <a:t>Clustering algorithm</a:t>
                </a:r>
              </a:p>
            </p:txBody>
          </p:sp>
        </p:grpSp>
      </p:grpSp>
      <p:grpSp>
        <p:nvGrpSpPr>
          <p:cNvPr id="32" name="Group 31">
            <a:extLst>
              <a:ext uri="{FF2B5EF4-FFF2-40B4-BE49-F238E27FC236}">
                <a16:creationId xmlns:a16="http://schemas.microsoft.com/office/drawing/2014/main" id="{34DDB70C-70A5-449D-923F-16CAA87BAB10}"/>
              </a:ext>
            </a:extLst>
          </p:cNvPr>
          <p:cNvGrpSpPr/>
          <p:nvPr/>
        </p:nvGrpSpPr>
        <p:grpSpPr>
          <a:xfrm>
            <a:off x="2426031" y="4949397"/>
            <a:ext cx="3669969" cy="814640"/>
            <a:chOff x="2376629" y="5943288"/>
            <a:chExt cx="3669969" cy="814640"/>
          </a:xfrm>
        </p:grpSpPr>
        <p:sp>
          <p:nvSpPr>
            <p:cNvPr id="6" name="Oval 5">
              <a:extLst>
                <a:ext uri="{FF2B5EF4-FFF2-40B4-BE49-F238E27FC236}">
                  <a16:creationId xmlns:a16="http://schemas.microsoft.com/office/drawing/2014/main" id="{2DB30EF5-D5EE-3A40-A027-5C9C191910DB}"/>
                </a:ext>
              </a:extLst>
            </p:cNvPr>
            <p:cNvSpPr/>
            <p:nvPr/>
          </p:nvSpPr>
          <p:spPr>
            <a:xfrm>
              <a:off x="5460811" y="6138572"/>
              <a:ext cx="585787"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grpSp>
          <p:nvGrpSpPr>
            <p:cNvPr id="27" name="Group 26">
              <a:extLst>
                <a:ext uri="{FF2B5EF4-FFF2-40B4-BE49-F238E27FC236}">
                  <a16:creationId xmlns:a16="http://schemas.microsoft.com/office/drawing/2014/main" id="{4CB4D42C-C9D4-4E2D-A900-4988D91B46FC}"/>
                </a:ext>
              </a:extLst>
            </p:cNvPr>
            <p:cNvGrpSpPr/>
            <p:nvPr/>
          </p:nvGrpSpPr>
          <p:grpSpPr>
            <a:xfrm>
              <a:off x="2376629" y="5943288"/>
              <a:ext cx="3012003" cy="814640"/>
              <a:chOff x="2616898" y="6220469"/>
              <a:chExt cx="3012003" cy="814640"/>
            </a:xfrm>
          </p:grpSpPr>
          <p:sp>
            <p:nvSpPr>
              <p:cNvPr id="14" name="Text Placeholder 32">
                <a:extLst>
                  <a:ext uri="{FF2B5EF4-FFF2-40B4-BE49-F238E27FC236}">
                    <a16:creationId xmlns:a16="http://schemas.microsoft.com/office/drawing/2014/main" id="{54ABDD7E-7076-F74E-BDAA-9F5794196AFB}"/>
                  </a:ext>
                </a:extLst>
              </p:cNvPr>
              <p:cNvSpPr txBox="1">
                <a:spLocks/>
              </p:cNvSpPr>
              <p:nvPr/>
            </p:nvSpPr>
            <p:spPr>
              <a:xfrm>
                <a:off x="2616899" y="6475268"/>
                <a:ext cx="3012002"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US" sz="1100" dirty="0">
                    <a:solidFill>
                      <a:schemeClr val="bg1">
                        <a:lumMod val="65000"/>
                      </a:schemeClr>
                    </a:solidFill>
                    <a:latin typeface="+mj-lt"/>
                    <a:ea typeface="Open Sans" panose="020B0606030504020204" pitchFamily="34" charset="0"/>
                    <a:cs typeface="Open Sans" panose="020B0606030504020204" pitchFamily="34" charset="0"/>
                  </a:rPr>
                  <a:t>1x1 convolution instead of 3x3 and adding an STB structure for the feature extraction module</a:t>
                </a:r>
                <a:endParaRPr lang="en-GB" sz="1100" dirty="0">
                  <a:solidFill>
                    <a:schemeClr val="bg1">
                      <a:lumMod val="65000"/>
                    </a:schemeClr>
                  </a:solidFill>
                  <a:latin typeface="+mj-lt"/>
                  <a:ea typeface="Open Sans" panose="020B0606030504020204" pitchFamily="34" charset="0"/>
                  <a:cs typeface="Open Sans" panose="020B0606030504020204" pitchFamily="34" charset="0"/>
                </a:endParaRPr>
              </a:p>
            </p:txBody>
          </p:sp>
          <p:sp>
            <p:nvSpPr>
              <p:cNvPr id="15" name="Text Placeholder 33">
                <a:extLst>
                  <a:ext uri="{FF2B5EF4-FFF2-40B4-BE49-F238E27FC236}">
                    <a16:creationId xmlns:a16="http://schemas.microsoft.com/office/drawing/2014/main" id="{4029351B-619E-2047-B041-F8968FE13BED}"/>
                  </a:ext>
                </a:extLst>
              </p:cNvPr>
              <p:cNvSpPr txBox="1">
                <a:spLocks/>
              </p:cNvSpPr>
              <p:nvPr/>
            </p:nvSpPr>
            <p:spPr>
              <a:xfrm>
                <a:off x="2616898" y="6220469"/>
                <a:ext cx="2925314" cy="2547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err="1">
                    <a:solidFill>
                      <a:schemeClr val="bg1">
                        <a:lumMod val="65000"/>
                      </a:schemeClr>
                    </a:solidFill>
                    <a:latin typeface="+mj-lt"/>
                    <a:ea typeface="Open Sans" panose="020B0606030504020204" pitchFamily="34" charset="0"/>
                    <a:cs typeface="Open Sans" panose="020B0606030504020204" pitchFamily="34" charset="0"/>
                  </a:rPr>
                  <a:t>Swin</a:t>
                </a:r>
                <a:r>
                  <a:rPr lang="en-AU" sz="1400" b="1" dirty="0">
                    <a:solidFill>
                      <a:schemeClr val="bg1">
                        <a:lumMod val="65000"/>
                      </a:schemeClr>
                    </a:solidFill>
                    <a:latin typeface="+mj-lt"/>
                    <a:ea typeface="Open Sans" panose="020B0606030504020204" pitchFamily="34" charset="0"/>
                    <a:cs typeface="Open Sans" panose="020B0606030504020204" pitchFamily="34" charset="0"/>
                  </a:rPr>
                  <a:t> Transformer block (STB)</a:t>
                </a:r>
              </a:p>
            </p:txBody>
          </p:sp>
        </p:grpSp>
      </p:grpSp>
      <p:grpSp>
        <p:nvGrpSpPr>
          <p:cNvPr id="31" name="Group 30">
            <a:extLst>
              <a:ext uri="{FF2B5EF4-FFF2-40B4-BE49-F238E27FC236}">
                <a16:creationId xmlns:a16="http://schemas.microsoft.com/office/drawing/2014/main" id="{883DA715-119E-4398-B600-E222168498F0}"/>
              </a:ext>
            </a:extLst>
          </p:cNvPr>
          <p:cNvGrpSpPr/>
          <p:nvPr/>
        </p:nvGrpSpPr>
        <p:grpSpPr>
          <a:xfrm>
            <a:off x="2426031" y="1642533"/>
            <a:ext cx="3669969" cy="888241"/>
            <a:chOff x="2575478" y="1649311"/>
            <a:chExt cx="3669969" cy="888241"/>
          </a:xfrm>
        </p:grpSpPr>
        <p:sp>
          <p:nvSpPr>
            <p:cNvPr id="5" name="Oval 4">
              <a:extLst>
                <a:ext uri="{FF2B5EF4-FFF2-40B4-BE49-F238E27FC236}">
                  <a16:creationId xmlns:a16="http://schemas.microsoft.com/office/drawing/2014/main" id="{9FD527E4-7817-324A-B778-78A0F86084D1}"/>
                </a:ext>
              </a:extLst>
            </p:cNvPr>
            <p:cNvSpPr/>
            <p:nvPr/>
          </p:nvSpPr>
          <p:spPr>
            <a:xfrm>
              <a:off x="5659660" y="1779914"/>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latin typeface="+mj-lt"/>
              </a:endParaRPr>
            </a:p>
          </p:txBody>
        </p:sp>
        <p:sp>
          <p:nvSpPr>
            <p:cNvPr id="16" name="Text Placeholder 32">
              <a:extLst>
                <a:ext uri="{FF2B5EF4-FFF2-40B4-BE49-F238E27FC236}">
                  <a16:creationId xmlns:a16="http://schemas.microsoft.com/office/drawing/2014/main" id="{C5538859-45D4-0245-A8DD-244E487EB1FE}"/>
                </a:ext>
              </a:extLst>
            </p:cNvPr>
            <p:cNvSpPr txBox="1">
              <a:spLocks/>
            </p:cNvSpPr>
            <p:nvPr/>
          </p:nvSpPr>
          <p:spPr>
            <a:xfrm>
              <a:off x="2596713" y="1898223"/>
              <a:ext cx="2990357" cy="6393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5000"/>
                </a:lnSpc>
                <a:spcBef>
                  <a:spcPts val="0"/>
                </a:spcBef>
                <a:buNone/>
              </a:pPr>
              <a:r>
                <a:rPr lang="en-US" sz="1100" dirty="0">
                  <a:solidFill>
                    <a:srgbClr val="0F0F0F"/>
                  </a:solidFill>
                  <a:latin typeface="+mj-lt"/>
                  <a:ea typeface="Open Sans" panose="020B0606030504020204" pitchFamily="34" charset="0"/>
                  <a:cs typeface="Open Sans" panose="020B0606030504020204" pitchFamily="34" charset="0"/>
                </a:rPr>
                <a:t>Replace the 32 times down sampling with the 16 times down sampling to reduce the loss of small object information during feature propagation</a:t>
              </a:r>
              <a:endParaRPr lang="en-GB" sz="1100" dirty="0">
                <a:solidFill>
                  <a:schemeClr val="bg1">
                    <a:lumMod val="50000"/>
                  </a:schemeClr>
                </a:solidFill>
                <a:latin typeface="+mj-lt"/>
                <a:ea typeface="Open Sans" panose="020B0606030504020204" pitchFamily="34" charset="0"/>
                <a:cs typeface="Open Sans" panose="020B0606030504020204" pitchFamily="34" charset="0"/>
              </a:endParaRPr>
            </a:p>
          </p:txBody>
        </p:sp>
        <p:sp>
          <p:nvSpPr>
            <p:cNvPr id="17" name="Text Placeholder 33">
              <a:extLst>
                <a:ext uri="{FF2B5EF4-FFF2-40B4-BE49-F238E27FC236}">
                  <a16:creationId xmlns:a16="http://schemas.microsoft.com/office/drawing/2014/main" id="{6D36FBC2-AE63-534B-A4A7-9703ED905076}"/>
                </a:ext>
              </a:extLst>
            </p:cNvPr>
            <p:cNvSpPr txBox="1">
              <a:spLocks/>
            </p:cNvSpPr>
            <p:nvPr/>
          </p:nvSpPr>
          <p:spPr>
            <a:xfrm>
              <a:off x="2575478" y="1649311"/>
              <a:ext cx="3357549" cy="47912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5">
                      <a:lumMod val="75000"/>
                    </a:schemeClr>
                  </a:solidFill>
                  <a:latin typeface="+mj-lt"/>
                  <a:ea typeface="Open Sans" panose="020B0606030504020204" pitchFamily="34" charset="0"/>
                  <a:cs typeface="Open Sans" panose="020B0606030504020204" pitchFamily="34" charset="0"/>
                </a:rPr>
                <a:t>Feature extraction module </a:t>
              </a:r>
            </a:p>
          </p:txBody>
        </p:sp>
      </p:grpSp>
      <p:grpSp>
        <p:nvGrpSpPr>
          <p:cNvPr id="30" name="Group 29">
            <a:extLst>
              <a:ext uri="{FF2B5EF4-FFF2-40B4-BE49-F238E27FC236}">
                <a16:creationId xmlns:a16="http://schemas.microsoft.com/office/drawing/2014/main" id="{730E2D72-45B0-45C5-B7F9-6784F532C6E7}"/>
              </a:ext>
            </a:extLst>
          </p:cNvPr>
          <p:cNvGrpSpPr/>
          <p:nvPr/>
        </p:nvGrpSpPr>
        <p:grpSpPr>
          <a:xfrm>
            <a:off x="0" y="3077587"/>
            <a:ext cx="6592829" cy="1280546"/>
            <a:chOff x="0" y="3077587"/>
            <a:chExt cx="6592829" cy="1280546"/>
          </a:xfrm>
        </p:grpSpPr>
        <p:grpSp>
          <p:nvGrpSpPr>
            <p:cNvPr id="20" name="Group 19">
              <a:extLst>
                <a:ext uri="{FF2B5EF4-FFF2-40B4-BE49-F238E27FC236}">
                  <a16:creationId xmlns:a16="http://schemas.microsoft.com/office/drawing/2014/main" id="{12B9B175-3A97-C041-B6B3-6E95BB4F9C6A}"/>
                </a:ext>
              </a:extLst>
            </p:cNvPr>
            <p:cNvGrpSpPr/>
            <p:nvPr/>
          </p:nvGrpSpPr>
          <p:grpSpPr>
            <a:xfrm>
              <a:off x="0" y="3077587"/>
              <a:ext cx="6592829" cy="1280546"/>
              <a:chOff x="0" y="3077587"/>
              <a:chExt cx="6592829" cy="1280546"/>
            </a:xfrm>
          </p:grpSpPr>
          <p:sp>
            <p:nvSpPr>
              <p:cNvPr id="21" name="Rectangle 20">
                <a:extLst>
                  <a:ext uri="{FF2B5EF4-FFF2-40B4-BE49-F238E27FC236}">
                    <a16:creationId xmlns:a16="http://schemas.microsoft.com/office/drawing/2014/main" id="{6698498C-E1BF-354A-A2E5-A15757722FA4}"/>
                  </a:ext>
                </a:extLst>
              </p:cNvPr>
              <p:cNvSpPr/>
              <p:nvPr/>
            </p:nvSpPr>
            <p:spPr>
              <a:xfrm>
                <a:off x="0" y="3077587"/>
                <a:ext cx="5963177" cy="12805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mj-lt"/>
                </a:endParaRPr>
              </a:p>
            </p:txBody>
          </p:sp>
          <p:sp>
            <p:nvSpPr>
              <p:cNvPr id="22" name="Oval 21">
                <a:extLst>
                  <a:ext uri="{FF2B5EF4-FFF2-40B4-BE49-F238E27FC236}">
                    <a16:creationId xmlns:a16="http://schemas.microsoft.com/office/drawing/2014/main" id="{D53956F6-CC10-EF4B-A464-2922B11F0299}"/>
                  </a:ext>
                </a:extLst>
              </p:cNvPr>
              <p:cNvSpPr/>
              <p:nvPr/>
            </p:nvSpPr>
            <p:spPr>
              <a:xfrm>
                <a:off x="5312279" y="3077587"/>
                <a:ext cx="1280550" cy="12805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a:solidFill>
                    <a:schemeClr val="tx1"/>
                  </a:solidFill>
                  <a:latin typeface="+mj-lt"/>
                </a:endParaRPr>
              </a:p>
            </p:txBody>
          </p:sp>
          <p:sp>
            <p:nvSpPr>
              <p:cNvPr id="23" name="Oval 22">
                <a:extLst>
                  <a:ext uri="{FF2B5EF4-FFF2-40B4-BE49-F238E27FC236}">
                    <a16:creationId xmlns:a16="http://schemas.microsoft.com/office/drawing/2014/main" id="{38887894-A7DE-B542-961C-F6191383958E}"/>
                  </a:ext>
                </a:extLst>
              </p:cNvPr>
              <p:cNvSpPr/>
              <p:nvPr/>
            </p:nvSpPr>
            <p:spPr>
              <a:xfrm>
                <a:off x="5437623" y="3202931"/>
                <a:ext cx="1029862" cy="10298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a:solidFill>
                    <a:schemeClr val="tx1"/>
                  </a:solidFill>
                  <a:latin typeface="+mj-lt"/>
                </a:endParaRPr>
              </a:p>
            </p:txBody>
          </p:sp>
        </p:grpSp>
        <p:sp>
          <p:nvSpPr>
            <p:cNvPr id="26" name="Text Placeholder 33">
              <a:extLst>
                <a:ext uri="{FF2B5EF4-FFF2-40B4-BE49-F238E27FC236}">
                  <a16:creationId xmlns:a16="http://schemas.microsoft.com/office/drawing/2014/main" id="{F4B1B2D8-E23D-496F-8EEA-14F35AF6B5F2}"/>
                </a:ext>
              </a:extLst>
            </p:cNvPr>
            <p:cNvSpPr txBox="1">
              <a:spLocks/>
            </p:cNvSpPr>
            <p:nvPr/>
          </p:nvSpPr>
          <p:spPr>
            <a:xfrm>
              <a:off x="28797" y="3513873"/>
              <a:ext cx="5616575" cy="81240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AU" sz="2800" b="1" dirty="0">
                  <a:solidFill>
                    <a:schemeClr val="bg1"/>
                  </a:solidFill>
                  <a:latin typeface="+mj-lt"/>
                </a:rPr>
                <a:t>M-YOLOv5</a:t>
              </a:r>
            </a:p>
          </p:txBody>
        </p:sp>
      </p:grpSp>
    </p:spTree>
    <p:extLst>
      <p:ext uri="{BB962C8B-B14F-4D97-AF65-F5344CB8AC3E}">
        <p14:creationId xmlns:p14="http://schemas.microsoft.com/office/powerpoint/2010/main" val="421908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A55C-B4A1-4F3D-B96F-F8072CD8590D}"/>
              </a:ext>
            </a:extLst>
          </p:cNvPr>
          <p:cNvSpPr>
            <a:spLocks noGrp="1"/>
          </p:cNvSpPr>
          <p:nvPr>
            <p:ph type="title" idx="4294967295"/>
          </p:nvPr>
        </p:nvSpPr>
        <p:spPr>
          <a:xfrm>
            <a:off x="452705" y="64175"/>
            <a:ext cx="11233150" cy="869950"/>
          </a:xfrm>
        </p:spPr>
        <p:txBody>
          <a:bodyPr/>
          <a:lstStyle/>
          <a:p>
            <a:r>
              <a:rPr lang="en-GB" dirty="0">
                <a:latin typeface="+mj-lt"/>
              </a:rPr>
              <a:t>Evaluation Metrics (How efficient is the model?)</a:t>
            </a:r>
            <a:endParaRPr lang="en-IN" dirty="0">
              <a:latin typeface="+mj-lt"/>
            </a:endParaRPr>
          </a:p>
        </p:txBody>
      </p:sp>
      <p:sp>
        <p:nvSpPr>
          <p:cNvPr id="6" name="Chevron 52">
            <a:extLst>
              <a:ext uri="{FF2B5EF4-FFF2-40B4-BE49-F238E27FC236}">
                <a16:creationId xmlns:a16="http://schemas.microsoft.com/office/drawing/2014/main" id="{DA188F22-9D82-40D3-945A-2BBB1FF2A1BD}"/>
              </a:ext>
            </a:extLst>
          </p:cNvPr>
          <p:cNvSpPr/>
          <p:nvPr/>
        </p:nvSpPr>
        <p:spPr>
          <a:xfrm>
            <a:off x="529741" y="1158566"/>
            <a:ext cx="527624" cy="200638"/>
          </a:xfrm>
          <a:prstGeom prst="chevron">
            <a:avLst>
              <a:gd name="adj" fmla="val 270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chemeClr val="bg1"/>
              </a:solidFill>
              <a:latin typeface="+mj-lt"/>
            </a:endParaRPr>
          </a:p>
        </p:txBody>
      </p:sp>
      <p:sp>
        <p:nvSpPr>
          <p:cNvPr id="9" name="Chevron 55">
            <a:extLst>
              <a:ext uri="{FF2B5EF4-FFF2-40B4-BE49-F238E27FC236}">
                <a16:creationId xmlns:a16="http://schemas.microsoft.com/office/drawing/2014/main" id="{5EA3E7C3-C4FE-4E69-9ED6-C271B4D53A0A}"/>
              </a:ext>
            </a:extLst>
          </p:cNvPr>
          <p:cNvSpPr/>
          <p:nvPr/>
        </p:nvSpPr>
        <p:spPr>
          <a:xfrm>
            <a:off x="516559" y="3604348"/>
            <a:ext cx="527624" cy="200638"/>
          </a:xfrm>
          <a:prstGeom prst="chevron">
            <a:avLst>
              <a:gd name="adj" fmla="val 2702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rgbClr val="FFFFFF"/>
              </a:solidFill>
              <a:latin typeface="+mj-lt"/>
            </a:endParaRPr>
          </a:p>
        </p:txBody>
      </p:sp>
      <p:sp>
        <p:nvSpPr>
          <p:cNvPr id="10" name="TextBox 9">
            <a:extLst>
              <a:ext uri="{FF2B5EF4-FFF2-40B4-BE49-F238E27FC236}">
                <a16:creationId xmlns:a16="http://schemas.microsoft.com/office/drawing/2014/main" id="{9D4CBAE1-8F76-4FD7-A60B-7960006B42F0}"/>
              </a:ext>
            </a:extLst>
          </p:cNvPr>
          <p:cNvSpPr txBox="1"/>
          <p:nvPr/>
        </p:nvSpPr>
        <p:spPr>
          <a:xfrm>
            <a:off x="1243187" y="3541728"/>
            <a:ext cx="2196693" cy="338554"/>
          </a:xfrm>
          <a:prstGeom prst="rect">
            <a:avLst/>
          </a:prstGeom>
          <a:noFill/>
        </p:spPr>
        <p:txBody>
          <a:bodyPr wrap="square" rtlCol="0">
            <a:spAutoFit/>
          </a:bodyPr>
          <a:lstStyle/>
          <a:p>
            <a:r>
              <a:rPr lang="en-IN" sz="1600" b="1" dirty="0">
                <a:solidFill>
                  <a:srgbClr val="000000"/>
                </a:solidFill>
                <a:latin typeface="+mj-lt"/>
                <a:ea typeface="Open Sans" panose="020B0606030504020204" pitchFamily="34" charset="0"/>
                <a:cs typeface="Open Sans" panose="020B0606030504020204" pitchFamily="34" charset="0"/>
              </a:rPr>
              <a:t>Working area size </a:t>
            </a:r>
          </a:p>
        </p:txBody>
      </p:sp>
      <p:sp>
        <p:nvSpPr>
          <p:cNvPr id="15" name="TextBox 14">
            <a:extLst>
              <a:ext uri="{FF2B5EF4-FFF2-40B4-BE49-F238E27FC236}">
                <a16:creationId xmlns:a16="http://schemas.microsoft.com/office/drawing/2014/main" id="{7EE88FB5-3BF1-4E5B-8AB1-CA813005C0F6}"/>
              </a:ext>
            </a:extLst>
          </p:cNvPr>
          <p:cNvSpPr txBox="1"/>
          <p:nvPr/>
        </p:nvSpPr>
        <p:spPr>
          <a:xfrm>
            <a:off x="1178167" y="1092055"/>
            <a:ext cx="3153203" cy="338554"/>
          </a:xfrm>
          <a:prstGeom prst="rect">
            <a:avLst/>
          </a:prstGeom>
          <a:noFill/>
        </p:spPr>
        <p:txBody>
          <a:bodyPr wrap="square" rtlCol="0">
            <a:spAutoFit/>
          </a:bodyPr>
          <a:lstStyle/>
          <a:p>
            <a:r>
              <a:rPr lang="en-GB" sz="1600" b="1" dirty="0" err="1">
                <a:solidFill>
                  <a:srgbClr val="000000"/>
                </a:solidFill>
                <a:latin typeface="+mj-lt"/>
                <a:ea typeface="Open Sans" panose="020B0606030504020204" pitchFamily="34" charset="0"/>
                <a:cs typeface="Open Sans" panose="020B0606030504020204" pitchFamily="34" charset="0"/>
              </a:rPr>
              <a:t>mAP</a:t>
            </a:r>
            <a:r>
              <a:rPr lang="en-GB" sz="1600" b="1" dirty="0">
                <a:solidFill>
                  <a:srgbClr val="000000"/>
                </a:solidFill>
                <a:latin typeface="+mj-lt"/>
                <a:ea typeface="Open Sans" panose="020B0606030504020204" pitchFamily="34" charset="0"/>
                <a:cs typeface="Open Sans" panose="020B0606030504020204" pitchFamily="34" charset="0"/>
              </a:rPr>
              <a:t> - mean average precision </a:t>
            </a:r>
          </a:p>
        </p:txBody>
      </p:sp>
      <p:sp>
        <p:nvSpPr>
          <p:cNvPr id="5" name="TextBox 4">
            <a:extLst>
              <a:ext uri="{FF2B5EF4-FFF2-40B4-BE49-F238E27FC236}">
                <a16:creationId xmlns:a16="http://schemas.microsoft.com/office/drawing/2014/main" id="{0003C33C-49E5-83B0-9D01-ED0D87CE7F20}"/>
              </a:ext>
            </a:extLst>
          </p:cNvPr>
          <p:cNvSpPr txBox="1"/>
          <p:nvPr/>
        </p:nvSpPr>
        <p:spPr>
          <a:xfrm>
            <a:off x="391377" y="1471765"/>
            <a:ext cx="11281110" cy="584775"/>
          </a:xfrm>
          <a:prstGeom prst="rect">
            <a:avLst/>
          </a:prstGeom>
          <a:noFill/>
        </p:spPr>
        <p:txBody>
          <a:bodyPr wrap="square">
            <a:spAutoFit/>
          </a:bodyPr>
          <a:lstStyle/>
          <a:p>
            <a:r>
              <a:rPr lang="en-US" sz="1600" b="0" i="0" dirty="0">
                <a:solidFill>
                  <a:srgbClr val="374151"/>
                </a:solidFill>
                <a:effectLst/>
                <a:latin typeface="+mj-lt"/>
              </a:rPr>
              <a:t>Average precision is calculated for each class, and then the mean of these values is taken to obtain the final </a:t>
            </a:r>
            <a:r>
              <a:rPr lang="en-US" sz="1600" b="0" i="0" dirty="0" err="1">
                <a:solidFill>
                  <a:srgbClr val="374151"/>
                </a:solidFill>
                <a:effectLst/>
                <a:latin typeface="+mj-lt"/>
              </a:rPr>
              <a:t>mAP</a:t>
            </a:r>
            <a:r>
              <a:rPr lang="en-US" sz="1600" b="0" i="0" dirty="0">
                <a:solidFill>
                  <a:srgbClr val="374151"/>
                </a:solidFill>
                <a:effectLst/>
                <a:latin typeface="+mj-lt"/>
              </a:rPr>
              <a:t> score. Higher </a:t>
            </a:r>
            <a:r>
              <a:rPr lang="en-US" sz="1600" b="0" i="0" dirty="0" err="1">
                <a:solidFill>
                  <a:srgbClr val="374151"/>
                </a:solidFill>
                <a:effectLst/>
                <a:latin typeface="+mj-lt"/>
              </a:rPr>
              <a:t>mAP</a:t>
            </a:r>
            <a:r>
              <a:rPr lang="en-US" sz="1600" b="0" i="0" dirty="0">
                <a:solidFill>
                  <a:srgbClr val="374151"/>
                </a:solidFill>
                <a:effectLst/>
                <a:latin typeface="+mj-lt"/>
              </a:rPr>
              <a:t> values indicate better performance.</a:t>
            </a:r>
            <a:endParaRPr lang="en-US" sz="1600" dirty="0">
              <a:latin typeface="+mj-lt"/>
            </a:endParaRPr>
          </a:p>
        </p:txBody>
      </p:sp>
      <p:grpSp>
        <p:nvGrpSpPr>
          <p:cNvPr id="29" name="Group 28">
            <a:extLst>
              <a:ext uri="{FF2B5EF4-FFF2-40B4-BE49-F238E27FC236}">
                <a16:creationId xmlns:a16="http://schemas.microsoft.com/office/drawing/2014/main" id="{D253FA03-751E-60BF-ACAB-259F386773FA}"/>
              </a:ext>
            </a:extLst>
          </p:cNvPr>
          <p:cNvGrpSpPr/>
          <p:nvPr/>
        </p:nvGrpSpPr>
        <p:grpSpPr>
          <a:xfrm>
            <a:off x="391377" y="5008731"/>
            <a:ext cx="11233150" cy="987458"/>
            <a:chOff x="427303" y="2288206"/>
            <a:chExt cx="11233150" cy="987458"/>
          </a:xfrm>
        </p:grpSpPr>
        <p:sp>
          <p:nvSpPr>
            <p:cNvPr id="7" name="Chevron 53">
              <a:extLst>
                <a:ext uri="{FF2B5EF4-FFF2-40B4-BE49-F238E27FC236}">
                  <a16:creationId xmlns:a16="http://schemas.microsoft.com/office/drawing/2014/main" id="{01BA8939-B469-42CD-A0B1-39DBFE57F509}"/>
                </a:ext>
              </a:extLst>
            </p:cNvPr>
            <p:cNvSpPr/>
            <p:nvPr/>
          </p:nvSpPr>
          <p:spPr>
            <a:xfrm>
              <a:off x="517707" y="2348240"/>
              <a:ext cx="527625" cy="200638"/>
            </a:xfrm>
            <a:prstGeom prst="chevron">
              <a:avLst>
                <a:gd name="adj" fmla="val 270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latin typeface="+mj-lt"/>
              </a:endParaRPr>
            </a:p>
          </p:txBody>
        </p:sp>
        <p:sp>
          <p:nvSpPr>
            <p:cNvPr id="14" name="TextBox 13">
              <a:extLst>
                <a:ext uri="{FF2B5EF4-FFF2-40B4-BE49-F238E27FC236}">
                  <a16:creationId xmlns:a16="http://schemas.microsoft.com/office/drawing/2014/main" id="{7E3338D5-4913-4CBE-983E-44F1A6EB8729}"/>
                </a:ext>
              </a:extLst>
            </p:cNvPr>
            <p:cNvSpPr txBox="1"/>
            <p:nvPr/>
          </p:nvSpPr>
          <p:spPr>
            <a:xfrm>
              <a:off x="1256369" y="2288206"/>
              <a:ext cx="699119"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err="1">
                  <a:latin typeface="+mj-lt"/>
                </a:rPr>
                <a:t>IoU</a:t>
              </a:r>
              <a:endParaRPr lang="en-IN" dirty="0">
                <a:latin typeface="+mj-lt"/>
              </a:endParaRPr>
            </a:p>
          </p:txBody>
        </p:sp>
        <p:sp>
          <p:nvSpPr>
            <p:cNvPr id="24" name="TextBox 23">
              <a:extLst>
                <a:ext uri="{FF2B5EF4-FFF2-40B4-BE49-F238E27FC236}">
                  <a16:creationId xmlns:a16="http://schemas.microsoft.com/office/drawing/2014/main" id="{9E619B3A-593F-F9A3-ABE4-F32D4E2AC43D}"/>
                </a:ext>
              </a:extLst>
            </p:cNvPr>
            <p:cNvSpPr txBox="1"/>
            <p:nvPr/>
          </p:nvSpPr>
          <p:spPr>
            <a:xfrm>
              <a:off x="427303" y="2690889"/>
              <a:ext cx="11233150" cy="584775"/>
            </a:xfrm>
            <a:prstGeom prst="rect">
              <a:avLst/>
            </a:prstGeom>
            <a:noFill/>
          </p:spPr>
          <p:txBody>
            <a:bodyPr wrap="square">
              <a:spAutoFit/>
            </a:bodyPr>
            <a:lstStyle/>
            <a:p>
              <a:r>
                <a:rPr lang="en-US" sz="1600" b="0" i="0" dirty="0">
                  <a:solidFill>
                    <a:srgbClr val="374151"/>
                  </a:solidFill>
                  <a:effectLst/>
                  <a:latin typeface="+mj-lt"/>
                </a:rPr>
                <a:t>It is calculated as the ratio of the intersection of the predicted and ground truth regions to the union of these regions. IOU values range from 0 to 1, with 1 indicating a perfect overlap between the predicted and ground truth regions.</a:t>
              </a:r>
              <a:endParaRPr lang="en-US" sz="1600" dirty="0">
                <a:latin typeface="+mj-lt"/>
              </a:endParaRPr>
            </a:p>
          </p:txBody>
        </p:sp>
      </p:grpSp>
      <p:sp>
        <p:nvSpPr>
          <p:cNvPr id="26" name="TextBox 25">
            <a:extLst>
              <a:ext uri="{FF2B5EF4-FFF2-40B4-BE49-F238E27FC236}">
                <a16:creationId xmlns:a16="http://schemas.microsoft.com/office/drawing/2014/main" id="{BF6121AD-BEF1-DEDE-A913-EC0BDE9611E5}"/>
              </a:ext>
            </a:extLst>
          </p:cNvPr>
          <p:cNvSpPr txBox="1"/>
          <p:nvPr/>
        </p:nvSpPr>
        <p:spPr>
          <a:xfrm>
            <a:off x="391377" y="3894515"/>
            <a:ext cx="11661110" cy="830997"/>
          </a:xfrm>
          <a:prstGeom prst="rect">
            <a:avLst/>
          </a:prstGeom>
          <a:noFill/>
        </p:spPr>
        <p:txBody>
          <a:bodyPr wrap="square">
            <a:spAutoFit/>
          </a:bodyPr>
          <a:lstStyle/>
          <a:p>
            <a:r>
              <a:rPr lang="en-US" sz="1600" b="0" i="0" dirty="0">
                <a:solidFill>
                  <a:srgbClr val="374151"/>
                </a:solidFill>
                <a:effectLst/>
                <a:latin typeface="+mj-lt"/>
              </a:rPr>
              <a:t>Working Area Size generally refers to the resolution or size of the input images or videos that a model can effectively process. It is an important consideration in computer vision tasks, as models need to be able to handle different image sizes and resolutions. </a:t>
            </a:r>
            <a:endParaRPr lang="en-US" sz="1600" dirty="0">
              <a:latin typeface="+mj-lt"/>
            </a:endParaRPr>
          </a:p>
        </p:txBody>
      </p:sp>
      <p:grpSp>
        <p:nvGrpSpPr>
          <p:cNvPr id="30" name="Group 29">
            <a:extLst>
              <a:ext uri="{FF2B5EF4-FFF2-40B4-BE49-F238E27FC236}">
                <a16:creationId xmlns:a16="http://schemas.microsoft.com/office/drawing/2014/main" id="{75D4F755-A868-36C3-D259-84FD8FFB8291}"/>
              </a:ext>
            </a:extLst>
          </p:cNvPr>
          <p:cNvGrpSpPr/>
          <p:nvPr/>
        </p:nvGrpSpPr>
        <p:grpSpPr>
          <a:xfrm>
            <a:off x="391377" y="2224368"/>
            <a:ext cx="11820525" cy="1149532"/>
            <a:chOff x="391377" y="4900569"/>
            <a:chExt cx="11820525" cy="1149532"/>
          </a:xfrm>
        </p:grpSpPr>
        <p:sp>
          <p:nvSpPr>
            <p:cNvPr id="8" name="Chevron 54">
              <a:extLst>
                <a:ext uri="{FF2B5EF4-FFF2-40B4-BE49-F238E27FC236}">
                  <a16:creationId xmlns:a16="http://schemas.microsoft.com/office/drawing/2014/main" id="{CBFE3615-08B6-4E09-985A-224BF1501FFB}"/>
                </a:ext>
              </a:extLst>
            </p:cNvPr>
            <p:cNvSpPr/>
            <p:nvPr/>
          </p:nvSpPr>
          <p:spPr>
            <a:xfrm>
              <a:off x="475764" y="4958758"/>
              <a:ext cx="527625" cy="200638"/>
            </a:xfrm>
            <a:prstGeom prst="chevron">
              <a:avLst>
                <a:gd name="adj" fmla="val 270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latin typeface="+mj-lt"/>
              </a:endParaRPr>
            </a:p>
          </p:txBody>
        </p:sp>
        <p:sp>
          <p:nvSpPr>
            <p:cNvPr id="21" name="TextBox 20">
              <a:extLst>
                <a:ext uri="{FF2B5EF4-FFF2-40B4-BE49-F238E27FC236}">
                  <a16:creationId xmlns:a16="http://schemas.microsoft.com/office/drawing/2014/main" id="{72CC9B0F-5232-6F93-B4B7-7AA24AD2441D}"/>
                </a:ext>
              </a:extLst>
            </p:cNvPr>
            <p:cNvSpPr txBox="1"/>
            <p:nvPr/>
          </p:nvSpPr>
          <p:spPr>
            <a:xfrm>
              <a:off x="1208409" y="4900569"/>
              <a:ext cx="1899914"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a:latin typeface="+mj-lt"/>
                </a:rPr>
                <a:t>Detection speed</a:t>
              </a:r>
            </a:p>
          </p:txBody>
        </p:sp>
        <p:sp>
          <p:nvSpPr>
            <p:cNvPr id="28" name="TextBox 27">
              <a:extLst>
                <a:ext uri="{FF2B5EF4-FFF2-40B4-BE49-F238E27FC236}">
                  <a16:creationId xmlns:a16="http://schemas.microsoft.com/office/drawing/2014/main" id="{B36AE222-F5F1-FD82-D6ED-D60764AE8B38}"/>
                </a:ext>
              </a:extLst>
            </p:cNvPr>
            <p:cNvSpPr txBox="1"/>
            <p:nvPr/>
          </p:nvSpPr>
          <p:spPr>
            <a:xfrm>
              <a:off x="391377" y="5219104"/>
              <a:ext cx="11820525" cy="830997"/>
            </a:xfrm>
            <a:prstGeom prst="rect">
              <a:avLst/>
            </a:prstGeom>
            <a:noFill/>
          </p:spPr>
          <p:txBody>
            <a:bodyPr wrap="square">
              <a:spAutoFit/>
            </a:bodyPr>
            <a:lstStyle/>
            <a:p>
              <a:r>
                <a:rPr lang="en-US" sz="1600" b="0" i="0" dirty="0">
                  <a:solidFill>
                    <a:srgbClr val="374151"/>
                  </a:solidFill>
                  <a:effectLst/>
                  <a:latin typeface="+mj-lt"/>
                </a:rPr>
                <a:t>Time taken for an object detection model to process an input image and produce the detection results (bounding boxes, class predictions, etc.). It is a crucial factor in real-time or interactive applications where the model needs to process images or video frames quickly.</a:t>
              </a:r>
              <a:endParaRPr lang="en-US" sz="1600" dirty="0">
                <a:latin typeface="+mj-lt"/>
              </a:endParaRPr>
            </a:p>
          </p:txBody>
        </p:sp>
      </p:grpSp>
    </p:spTree>
    <p:extLst>
      <p:ext uri="{BB962C8B-B14F-4D97-AF65-F5344CB8AC3E}">
        <p14:creationId xmlns:p14="http://schemas.microsoft.com/office/powerpoint/2010/main" val="7070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5" grpId="0"/>
      <p:bldP spid="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1" y="932743"/>
            <a:ext cx="11429999" cy="5678610"/>
          </a:xfrm>
        </p:spPr>
        <p:txBody>
          <a:bodyPr>
            <a:normAutofit fontScale="70000" lnSpcReduction="20000"/>
          </a:bodyPr>
          <a:lstStyle/>
          <a:p>
            <a:pPr marL="0" indent="0">
              <a:lnSpc>
                <a:spcPct val="120000"/>
              </a:lnSpc>
              <a:buNone/>
            </a:pPr>
            <a:r>
              <a:rPr lang="en-US" dirty="0">
                <a:solidFill>
                  <a:srgbClr val="000000"/>
                </a:solidFill>
              </a:rPr>
              <a:t>[1] Álvaro Arcos-García, et al. Evaluation of deep neural networks for traffic sign detection systems. Neurocomputing, Volume 316 (2018) https://doi.org/10.1016/j.neucom.2018.08.009. </a:t>
            </a:r>
          </a:p>
          <a:p>
            <a:pPr marL="0" indent="0">
              <a:lnSpc>
                <a:spcPct val="120000"/>
              </a:lnSpc>
              <a:buNone/>
            </a:pPr>
            <a:r>
              <a:rPr lang="en-US" dirty="0">
                <a:solidFill>
                  <a:srgbClr val="000000"/>
                </a:solidFill>
              </a:rPr>
              <a:t>[2] Zhou, </a:t>
            </a:r>
            <a:r>
              <a:rPr lang="en-US" dirty="0" err="1">
                <a:solidFill>
                  <a:srgbClr val="000000"/>
                </a:solidFill>
              </a:rPr>
              <a:t>Weijun</a:t>
            </a:r>
            <a:r>
              <a:rPr lang="en-US" dirty="0">
                <a:solidFill>
                  <a:srgbClr val="000000"/>
                </a:solidFill>
              </a:rPr>
              <a:t>, Zhang, </a:t>
            </a:r>
            <a:r>
              <a:rPr lang="en-US" dirty="0" err="1">
                <a:solidFill>
                  <a:srgbClr val="000000"/>
                </a:solidFill>
              </a:rPr>
              <a:t>Baojun</a:t>
            </a:r>
            <a:r>
              <a:rPr lang="en-US" dirty="0">
                <a:solidFill>
                  <a:srgbClr val="000000"/>
                </a:solidFill>
              </a:rPr>
              <a:t>, et al. Detecting Small Chinese Traffic Signs via Improved YOLOv3 Method. Mathematical Problems in Engineering https://doi.org/10.1155/2021/8826593 </a:t>
            </a:r>
          </a:p>
          <a:p>
            <a:pPr marL="0" indent="0">
              <a:lnSpc>
                <a:spcPct val="120000"/>
              </a:lnSpc>
              <a:buNone/>
            </a:pPr>
            <a:r>
              <a:rPr lang="en-US" dirty="0">
                <a:solidFill>
                  <a:srgbClr val="000000"/>
                </a:solidFill>
              </a:rPr>
              <a:t>[3] Wan, J., Ding, W., Zhu, H. et al. An Efficient Small Traffic Sign Detection Method Based on YOLOv3. J Sign Process Syst 93, 899–911 (2021). https://doi.org/10.1007/s11265-020-01614-2</a:t>
            </a:r>
          </a:p>
          <a:p>
            <a:pPr marL="0" indent="0">
              <a:lnSpc>
                <a:spcPct val="120000"/>
              </a:lnSpc>
              <a:buNone/>
            </a:pPr>
            <a:r>
              <a:rPr lang="en-US" dirty="0">
                <a:solidFill>
                  <a:srgbClr val="000000"/>
                </a:solidFill>
              </a:rPr>
              <a:t>[4] Liu, Z., Li, D., Ge, S.S. et al. Small traffic sign detection from large image. Appl </a:t>
            </a:r>
            <a:r>
              <a:rPr lang="en-US" dirty="0" err="1">
                <a:solidFill>
                  <a:srgbClr val="000000"/>
                </a:solidFill>
              </a:rPr>
              <a:t>Intell</a:t>
            </a:r>
            <a:r>
              <a:rPr lang="en-US" dirty="0">
                <a:solidFill>
                  <a:srgbClr val="000000"/>
                </a:solidFill>
              </a:rPr>
              <a:t> 50, 1–13 (2020). https://doi.org/10.1007/s10489-019-01511-7</a:t>
            </a:r>
          </a:p>
          <a:p>
            <a:pPr marL="0" indent="0">
              <a:lnSpc>
                <a:spcPct val="120000"/>
              </a:lnSpc>
              <a:buNone/>
            </a:pPr>
            <a:r>
              <a:rPr lang="en-US" dirty="0">
                <a:solidFill>
                  <a:srgbClr val="000000"/>
                </a:solidFill>
              </a:rPr>
              <a:t>[5] Han, C., Gao, G. &amp; Zhang, Y. Real-time small traffic sign detection with revised faster-RCNN. </a:t>
            </a:r>
            <a:r>
              <a:rPr lang="en-US" dirty="0" err="1">
                <a:solidFill>
                  <a:srgbClr val="000000"/>
                </a:solidFill>
              </a:rPr>
              <a:t>Multimed</a:t>
            </a:r>
            <a:r>
              <a:rPr lang="en-US" dirty="0">
                <a:solidFill>
                  <a:srgbClr val="000000"/>
                </a:solidFill>
              </a:rPr>
              <a:t> Tools Appl 78, 13263–13278 (2019). https://doi.org/10.1007/s11042-018-6428-0</a:t>
            </a:r>
          </a:p>
          <a:p>
            <a:pPr marL="0" indent="0">
              <a:lnSpc>
                <a:spcPct val="120000"/>
              </a:lnSpc>
              <a:buNone/>
            </a:pPr>
            <a:r>
              <a:rPr lang="en-US" dirty="0">
                <a:solidFill>
                  <a:srgbClr val="000000"/>
                </a:solidFill>
              </a:rPr>
              <a:t>[6] Shijin Song, </a:t>
            </a:r>
            <a:r>
              <a:rPr lang="en-US" dirty="0" err="1">
                <a:solidFill>
                  <a:srgbClr val="000000"/>
                </a:solidFill>
              </a:rPr>
              <a:t>Zhiqiang</a:t>
            </a:r>
            <a:r>
              <a:rPr lang="en-US" dirty="0">
                <a:solidFill>
                  <a:srgbClr val="000000"/>
                </a:solidFill>
              </a:rPr>
              <a:t> Que, et al. An efficient convolutional neural network for small traffic sign detection, Journal of Systems Architecture, Volume 97 (2019) https://doi.org/10.1016/j.sysarc.2019.01.012. </a:t>
            </a:r>
          </a:p>
          <a:p>
            <a:pPr marL="0" indent="0">
              <a:lnSpc>
                <a:spcPct val="120000"/>
              </a:lnSpc>
              <a:buNone/>
            </a:pPr>
            <a:r>
              <a:rPr lang="en-US" dirty="0">
                <a:solidFill>
                  <a:srgbClr val="000000"/>
                </a:solidFill>
              </a:rPr>
              <a:t>[7] Lai, H.; Chen, L.; Liu, W.; Yan, Z.; Ye, S. STC-YOLO: Small Object Detection Network for Traffic Signs in Complex Environments. Sensors 2023, 23, 5307. https://doi.org/10.3390/s23115307</a:t>
            </a:r>
          </a:p>
          <a:p>
            <a:pPr marL="0" indent="0">
              <a:lnSpc>
                <a:spcPct val="120000"/>
              </a:lnSpc>
              <a:buNone/>
            </a:pPr>
            <a:r>
              <a:rPr lang="en-US" dirty="0">
                <a:solidFill>
                  <a:srgbClr val="000000"/>
                </a:solidFill>
              </a:rPr>
              <a:t>[8] R. Hu, H. Li, D. Huang, X. Xu and K. He, "Traffic Sign Detection Based on Driving Sight Distance in Haze Environment," in IEEE Access, vol. 10, pp. 101124-101136, 2022, </a:t>
            </a:r>
            <a:r>
              <a:rPr lang="en-US" dirty="0" err="1">
                <a:solidFill>
                  <a:srgbClr val="000000"/>
                </a:solidFill>
              </a:rPr>
              <a:t>doi</a:t>
            </a:r>
            <a:r>
              <a:rPr lang="en-US" dirty="0">
                <a:solidFill>
                  <a:srgbClr val="000000"/>
                </a:solidFill>
              </a:rPr>
              <a:t>: 10.1109/ACCESS.2022.3208108.</a:t>
            </a:r>
          </a:p>
          <a:p>
            <a:pPr marL="0" indent="0">
              <a:lnSpc>
                <a:spcPct val="120000"/>
              </a:lnSpc>
              <a:buNone/>
            </a:pPr>
            <a:endParaRPr lang="en-US" dirty="0">
              <a:solidFill>
                <a:srgbClr val="000000"/>
              </a:solidFill>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1" y="46514"/>
            <a:ext cx="11430000" cy="1014761"/>
          </a:xfrm>
        </p:spPr>
        <p:txBody>
          <a:bodyPr/>
          <a:lstStyle/>
          <a:p>
            <a:r>
              <a:rPr lang="en-US" dirty="0">
                <a:latin typeface="+mn-lt"/>
              </a:rPr>
              <a:t>References</a:t>
            </a:r>
          </a:p>
        </p:txBody>
      </p:sp>
    </p:spTree>
    <p:extLst>
      <p:ext uri="{BB962C8B-B14F-4D97-AF65-F5344CB8AC3E}">
        <p14:creationId xmlns:p14="http://schemas.microsoft.com/office/powerpoint/2010/main" val="314364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5325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7D32E4-9476-8AEF-F415-D27706BF2D74}"/>
              </a:ext>
            </a:extLst>
          </p:cNvPr>
          <p:cNvSpPr txBox="1">
            <a:spLocks/>
          </p:cNvSpPr>
          <p:nvPr/>
        </p:nvSpPr>
        <p:spPr>
          <a:xfrm>
            <a:off x="452705" y="64175"/>
            <a:ext cx="11233150" cy="869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GB" dirty="0">
                <a:latin typeface="+mn-lt"/>
              </a:rPr>
              <a:t>Tsinghua-Tencent 100K dataset</a:t>
            </a:r>
            <a:endParaRPr lang="en-IN" dirty="0">
              <a:latin typeface="+mn-lt"/>
            </a:endParaRPr>
          </a:p>
        </p:txBody>
      </p:sp>
      <p:sp>
        <p:nvSpPr>
          <p:cNvPr id="5" name="TextBox 4">
            <a:extLst>
              <a:ext uri="{FF2B5EF4-FFF2-40B4-BE49-F238E27FC236}">
                <a16:creationId xmlns:a16="http://schemas.microsoft.com/office/drawing/2014/main" id="{11163252-1508-034D-C124-11DC5188978A}"/>
              </a:ext>
            </a:extLst>
          </p:cNvPr>
          <p:cNvSpPr txBox="1"/>
          <p:nvPr/>
        </p:nvSpPr>
        <p:spPr>
          <a:xfrm>
            <a:off x="661737" y="934125"/>
            <a:ext cx="106299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With a substantial collection of 100,000 high-resolution images, the Tsinghua-Tencent 100K dataset provides ample data for training and testing models focused on small traffic sign detection</a:t>
            </a:r>
          </a:p>
          <a:p>
            <a:pPr marL="285750" indent="-285750">
              <a:buFont typeface="Arial" panose="020B0604020202020204" pitchFamily="34" charset="0"/>
              <a:buChar char="•"/>
            </a:pPr>
            <a:r>
              <a:rPr lang="en-US" dirty="0">
                <a:solidFill>
                  <a:schemeClr val="bg2">
                    <a:lumMod val="10000"/>
                  </a:schemeClr>
                </a:solidFill>
              </a:rPr>
              <a:t>Most of the traffic signs are quite small, measuring 50 × 50 pixels or less, and they are scattered within a larger 2048 × 2048-pixel image. Each individual sign occupies less than 0.1% of the total image area</a:t>
            </a:r>
          </a:p>
          <a:p>
            <a:pPr marL="285750" indent="-285750">
              <a:buFont typeface="Arial" panose="020B0604020202020204" pitchFamily="34" charset="0"/>
              <a:buChar char="•"/>
            </a:pPr>
            <a:r>
              <a:rPr lang="en-US" dirty="0">
                <a:solidFill>
                  <a:schemeClr val="bg2">
                    <a:lumMod val="10000"/>
                  </a:schemeClr>
                </a:solidFill>
              </a:rPr>
              <a:t>captures images from real-world urban environments, offering a realistic representation of the challenges involved in detecting small traffic signs</a:t>
            </a:r>
          </a:p>
          <a:p>
            <a:pPr marL="285750" indent="-285750">
              <a:buFont typeface="Arial" panose="020B0604020202020204" pitchFamily="34" charset="0"/>
              <a:buChar char="•"/>
            </a:pPr>
            <a:r>
              <a:rPr lang="en-US" dirty="0">
                <a:solidFill>
                  <a:schemeClr val="bg2">
                    <a:lumMod val="10000"/>
                  </a:schemeClr>
                </a:solidFill>
              </a:rPr>
              <a:t>varying lighting conditions, occlusions, and background clutter, which are typical factors affecting the visibility and recognition of small signs</a:t>
            </a:r>
          </a:p>
        </p:txBody>
      </p:sp>
      <p:pic>
        <p:nvPicPr>
          <p:cNvPr id="1027" name="Picture 1" descr="A road with fog and clouds&#10;&#10;Description automatically generated">
            <a:extLst>
              <a:ext uri="{FF2B5EF4-FFF2-40B4-BE49-F238E27FC236}">
                <a16:creationId xmlns:a16="http://schemas.microsoft.com/office/drawing/2014/main" id="{05A8BD62-178D-86B9-B297-2E769CEE7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008" y="3834008"/>
            <a:ext cx="1612900" cy="1600200"/>
          </a:xfrm>
          <a:prstGeom prst="rect">
            <a:avLst/>
          </a:prstGeom>
          <a:noFill/>
          <a:ln w="3175">
            <a:solidFill>
              <a:schemeClr val="bg2">
                <a:lumMod val="10000"/>
              </a:schemeClr>
            </a:solidFill>
          </a:ln>
          <a:extLst>
            <a:ext uri="{909E8E84-426E-40DD-AFC4-6F175D3DCCD1}">
              <a14:hiddenFill xmlns:a14="http://schemas.microsoft.com/office/drawing/2010/main">
                <a:solidFill>
                  <a:srgbClr val="FFFFFF"/>
                </a:solidFill>
              </a14:hiddenFill>
            </a:ext>
          </a:extLst>
        </p:spPr>
      </p:pic>
      <p:pic>
        <p:nvPicPr>
          <p:cNvPr id="1026" name="Picture 2" descr="A road with a blue car on it&#10;&#10;Description automatically generated">
            <a:extLst>
              <a:ext uri="{FF2B5EF4-FFF2-40B4-BE49-F238E27FC236}">
                <a16:creationId xmlns:a16="http://schemas.microsoft.com/office/drawing/2014/main" id="{E8446E8C-EC1A-7EEE-EADC-19443AC15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30" y="3834008"/>
            <a:ext cx="1612900" cy="1612900"/>
          </a:xfrm>
          <a:prstGeom prst="rect">
            <a:avLst/>
          </a:prstGeom>
          <a:noFill/>
          <a:ln w="3175">
            <a:solidFill>
              <a:schemeClr val="bg2">
                <a:lumMod val="10000"/>
              </a:schemeClr>
            </a:solidFill>
          </a:ln>
          <a:extLst>
            <a:ext uri="{909E8E84-426E-40DD-AFC4-6F175D3DCCD1}">
              <a14:hiddenFill xmlns:a14="http://schemas.microsoft.com/office/drawing/2010/main">
                <a:solidFill>
                  <a:srgbClr val="FFFFFF"/>
                </a:solidFill>
              </a14:hiddenFill>
            </a:ext>
          </a:extLst>
        </p:spPr>
      </p:pic>
      <p:pic>
        <p:nvPicPr>
          <p:cNvPr id="1025" name="Picture 3" descr="A car driving on a road&#10;&#10;Description automatically generated">
            <a:extLst>
              <a:ext uri="{FF2B5EF4-FFF2-40B4-BE49-F238E27FC236}">
                <a16:creationId xmlns:a16="http://schemas.microsoft.com/office/drawing/2014/main" id="{2B292A94-3ADB-BBBC-D633-BCA0E2F3F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046" y="3840358"/>
            <a:ext cx="1676400" cy="1593850"/>
          </a:xfrm>
          <a:prstGeom prst="rect">
            <a:avLst/>
          </a:prstGeom>
          <a:noFill/>
          <a:ln w="31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6E879AC7-B5BA-9639-88A7-6BC49B4B9F82}"/>
              </a:ext>
            </a:extLst>
          </p:cNvPr>
          <p:cNvSpPr>
            <a:spLocks noChangeArrowheads="1"/>
          </p:cNvSpPr>
          <p:nvPr/>
        </p:nvSpPr>
        <p:spPr bwMode="auto">
          <a:xfrm>
            <a:off x="1840831" y="4755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42E5915-C3D5-0411-D1E5-AAEB1FE2F50D}"/>
              </a:ext>
            </a:extLst>
          </p:cNvPr>
          <p:cNvSpPr>
            <a:spLocks noChangeArrowheads="1"/>
          </p:cNvSpPr>
          <p:nvPr/>
        </p:nvSpPr>
        <p:spPr bwMode="auto">
          <a:xfrm>
            <a:off x="1840831" y="25329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3D7F058E-3986-1209-BDE3-6E30E6141E44}"/>
              </a:ext>
            </a:extLst>
          </p:cNvPr>
          <p:cNvSpPr>
            <a:spLocks noChangeArrowheads="1"/>
          </p:cNvSpPr>
          <p:nvPr/>
        </p:nvSpPr>
        <p:spPr bwMode="auto">
          <a:xfrm>
            <a:off x="1840831" y="4145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A5D172E-DDDB-C172-76AD-C5AD1542E851}"/>
              </a:ext>
            </a:extLst>
          </p:cNvPr>
          <p:cNvSpPr txBox="1"/>
          <p:nvPr/>
        </p:nvSpPr>
        <p:spPr>
          <a:xfrm>
            <a:off x="1686023" y="5571381"/>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Normal Image</a:t>
            </a:r>
          </a:p>
        </p:txBody>
      </p:sp>
      <p:sp>
        <p:nvSpPr>
          <p:cNvPr id="13" name="TextBox 12">
            <a:extLst>
              <a:ext uri="{FF2B5EF4-FFF2-40B4-BE49-F238E27FC236}">
                <a16:creationId xmlns:a16="http://schemas.microsoft.com/office/drawing/2014/main" id="{C8F48DD3-19F8-42B1-991E-7D53E0FC552B}"/>
              </a:ext>
            </a:extLst>
          </p:cNvPr>
          <p:cNvSpPr txBox="1"/>
          <p:nvPr/>
        </p:nvSpPr>
        <p:spPr>
          <a:xfrm>
            <a:off x="5050008" y="5571381"/>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Fog effect</a:t>
            </a:r>
          </a:p>
        </p:txBody>
      </p:sp>
      <p:sp>
        <p:nvSpPr>
          <p:cNvPr id="14" name="TextBox 13">
            <a:extLst>
              <a:ext uri="{FF2B5EF4-FFF2-40B4-BE49-F238E27FC236}">
                <a16:creationId xmlns:a16="http://schemas.microsoft.com/office/drawing/2014/main" id="{97554D36-B85F-7EF2-D777-D795A138082A}"/>
              </a:ext>
            </a:extLst>
          </p:cNvPr>
          <p:cNvSpPr txBox="1"/>
          <p:nvPr/>
        </p:nvSpPr>
        <p:spPr>
          <a:xfrm>
            <a:off x="8295412" y="5569422"/>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Snow effect</a:t>
            </a:r>
          </a:p>
        </p:txBody>
      </p:sp>
    </p:spTree>
    <p:extLst>
      <p:ext uri="{BB962C8B-B14F-4D97-AF65-F5344CB8AC3E}">
        <p14:creationId xmlns:p14="http://schemas.microsoft.com/office/powerpoint/2010/main" val="156227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A55C-B4A1-4F3D-B96F-F8072CD8590D}"/>
              </a:ext>
            </a:extLst>
          </p:cNvPr>
          <p:cNvSpPr>
            <a:spLocks noGrp="1"/>
          </p:cNvSpPr>
          <p:nvPr>
            <p:ph type="title" idx="4294967295"/>
          </p:nvPr>
        </p:nvSpPr>
        <p:spPr>
          <a:xfrm>
            <a:off x="452705" y="64175"/>
            <a:ext cx="11233150" cy="869950"/>
          </a:xfrm>
        </p:spPr>
        <p:txBody>
          <a:bodyPr/>
          <a:lstStyle/>
          <a:p>
            <a:r>
              <a:rPr lang="en-GB" dirty="0">
                <a:latin typeface="+mn-lt"/>
              </a:rPr>
              <a:t>Evaluation Metrics (How efficient is the model?)</a:t>
            </a:r>
            <a:endParaRPr lang="en-IN" dirty="0">
              <a:latin typeface="+mn-lt"/>
            </a:endParaRPr>
          </a:p>
        </p:txBody>
      </p:sp>
      <p:grpSp>
        <p:nvGrpSpPr>
          <p:cNvPr id="12" name="Group 11">
            <a:extLst>
              <a:ext uri="{FF2B5EF4-FFF2-40B4-BE49-F238E27FC236}">
                <a16:creationId xmlns:a16="http://schemas.microsoft.com/office/drawing/2014/main" id="{5AC7DC11-3E1D-4CFC-AF27-AE71F2442AA2}"/>
              </a:ext>
            </a:extLst>
          </p:cNvPr>
          <p:cNvGrpSpPr/>
          <p:nvPr/>
        </p:nvGrpSpPr>
        <p:grpSpPr>
          <a:xfrm>
            <a:off x="922184" y="1680453"/>
            <a:ext cx="978805" cy="3817979"/>
            <a:chOff x="922183" y="1680453"/>
            <a:chExt cx="1343081" cy="4352463"/>
          </a:xfrm>
        </p:grpSpPr>
        <p:sp>
          <p:nvSpPr>
            <p:cNvPr id="6" name="Chevron 52">
              <a:extLst>
                <a:ext uri="{FF2B5EF4-FFF2-40B4-BE49-F238E27FC236}">
                  <a16:creationId xmlns:a16="http://schemas.microsoft.com/office/drawing/2014/main" id="{DA188F22-9D82-40D3-945A-2BBB1FF2A1BD}"/>
                </a:ext>
              </a:extLst>
            </p:cNvPr>
            <p:cNvSpPr/>
            <p:nvPr/>
          </p:nvSpPr>
          <p:spPr>
            <a:xfrm>
              <a:off x="922183" y="1680453"/>
              <a:ext cx="1343080" cy="631380"/>
            </a:xfrm>
            <a:prstGeom prst="chevron">
              <a:avLst>
                <a:gd name="adj" fmla="val 270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chemeClr val="bg1"/>
                </a:solidFill>
              </a:endParaRPr>
            </a:p>
          </p:txBody>
        </p:sp>
        <p:sp>
          <p:nvSpPr>
            <p:cNvPr id="7" name="Chevron 53">
              <a:extLst>
                <a:ext uri="{FF2B5EF4-FFF2-40B4-BE49-F238E27FC236}">
                  <a16:creationId xmlns:a16="http://schemas.microsoft.com/office/drawing/2014/main" id="{01BA8939-B469-42CD-A0B1-39DBFE57F509}"/>
                </a:ext>
              </a:extLst>
            </p:cNvPr>
            <p:cNvSpPr/>
            <p:nvPr/>
          </p:nvSpPr>
          <p:spPr>
            <a:xfrm>
              <a:off x="922183" y="5401536"/>
              <a:ext cx="1343081" cy="631380"/>
            </a:xfrm>
            <a:prstGeom prst="chevron">
              <a:avLst>
                <a:gd name="adj" fmla="val 270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latin typeface="Arial" panose="020B0604020202020204" pitchFamily="34" charset="0"/>
              </a:endParaRPr>
            </a:p>
          </p:txBody>
        </p:sp>
        <p:sp>
          <p:nvSpPr>
            <p:cNvPr id="8" name="Chevron 54">
              <a:extLst>
                <a:ext uri="{FF2B5EF4-FFF2-40B4-BE49-F238E27FC236}">
                  <a16:creationId xmlns:a16="http://schemas.microsoft.com/office/drawing/2014/main" id="{CBFE3615-08B6-4E09-985A-224BF1501FFB}"/>
                </a:ext>
              </a:extLst>
            </p:cNvPr>
            <p:cNvSpPr/>
            <p:nvPr/>
          </p:nvSpPr>
          <p:spPr>
            <a:xfrm>
              <a:off x="922183" y="4161175"/>
              <a:ext cx="1343081" cy="631380"/>
            </a:xfrm>
            <a:prstGeom prst="chevron">
              <a:avLst>
                <a:gd name="adj" fmla="val 270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p>
          </p:txBody>
        </p:sp>
        <p:sp>
          <p:nvSpPr>
            <p:cNvPr id="9" name="Chevron 55">
              <a:extLst>
                <a:ext uri="{FF2B5EF4-FFF2-40B4-BE49-F238E27FC236}">
                  <a16:creationId xmlns:a16="http://schemas.microsoft.com/office/drawing/2014/main" id="{5EA3E7C3-C4FE-4E69-9ED6-C271B4D53A0A}"/>
                </a:ext>
              </a:extLst>
            </p:cNvPr>
            <p:cNvSpPr/>
            <p:nvPr/>
          </p:nvSpPr>
          <p:spPr>
            <a:xfrm>
              <a:off x="922183" y="2920814"/>
              <a:ext cx="1343080" cy="631380"/>
            </a:xfrm>
            <a:prstGeom prst="chevron">
              <a:avLst>
                <a:gd name="adj" fmla="val 2702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rgbClr val="FFFFFF"/>
                </a:solidFill>
              </a:endParaRPr>
            </a:p>
          </p:txBody>
        </p:sp>
      </p:grpSp>
      <p:sp>
        <p:nvSpPr>
          <p:cNvPr id="10" name="TextBox 9">
            <a:extLst>
              <a:ext uri="{FF2B5EF4-FFF2-40B4-BE49-F238E27FC236}">
                <a16:creationId xmlns:a16="http://schemas.microsoft.com/office/drawing/2014/main" id="{9D4CBAE1-8F76-4FD7-A60B-7960006B42F0}"/>
              </a:ext>
            </a:extLst>
          </p:cNvPr>
          <p:cNvSpPr txBox="1"/>
          <p:nvPr/>
        </p:nvSpPr>
        <p:spPr>
          <a:xfrm>
            <a:off x="2128660" y="2876143"/>
            <a:ext cx="2196693" cy="338554"/>
          </a:xfrm>
          <a:prstGeom prst="rect">
            <a:avLst/>
          </a:prstGeom>
          <a:noFill/>
        </p:spPr>
        <p:txBody>
          <a:bodyPr wrap="square" rtlCol="0">
            <a:spAutoFit/>
          </a:bodyPr>
          <a:lstStyle/>
          <a:p>
            <a:r>
              <a:rPr lang="en-IN" sz="1600" b="1" dirty="0">
                <a:solidFill>
                  <a:srgbClr val="000000"/>
                </a:solidFill>
                <a:latin typeface="+mj-lt"/>
                <a:ea typeface="Open Sans" panose="020B0606030504020204" pitchFamily="34" charset="0"/>
                <a:cs typeface="Open Sans" panose="020B0606030504020204" pitchFamily="34" charset="0"/>
              </a:rPr>
              <a:t>Working area size </a:t>
            </a:r>
          </a:p>
        </p:txBody>
      </p:sp>
      <p:sp>
        <p:nvSpPr>
          <p:cNvPr id="14" name="TextBox 13">
            <a:extLst>
              <a:ext uri="{FF2B5EF4-FFF2-40B4-BE49-F238E27FC236}">
                <a16:creationId xmlns:a16="http://schemas.microsoft.com/office/drawing/2014/main" id="{7E3338D5-4913-4CBE-983E-44F1A6EB8729}"/>
              </a:ext>
            </a:extLst>
          </p:cNvPr>
          <p:cNvSpPr txBox="1"/>
          <p:nvPr/>
        </p:nvSpPr>
        <p:spPr>
          <a:xfrm>
            <a:off x="2218896" y="5052232"/>
            <a:ext cx="699119"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err="1">
                <a:latin typeface="+mj-lt"/>
              </a:rPr>
              <a:t>IoU</a:t>
            </a:r>
            <a:endParaRPr lang="en-IN" dirty="0">
              <a:latin typeface="+mj-lt"/>
            </a:endParaRPr>
          </a:p>
        </p:txBody>
      </p:sp>
      <p:sp>
        <p:nvSpPr>
          <p:cNvPr id="15" name="TextBox 14">
            <a:extLst>
              <a:ext uri="{FF2B5EF4-FFF2-40B4-BE49-F238E27FC236}">
                <a16:creationId xmlns:a16="http://schemas.microsoft.com/office/drawing/2014/main" id="{7EE88FB5-3BF1-4E5B-8AB1-CA813005C0F6}"/>
              </a:ext>
            </a:extLst>
          </p:cNvPr>
          <p:cNvSpPr txBox="1"/>
          <p:nvPr/>
        </p:nvSpPr>
        <p:spPr>
          <a:xfrm>
            <a:off x="2128660" y="1781622"/>
            <a:ext cx="3153203" cy="338554"/>
          </a:xfrm>
          <a:prstGeom prst="rect">
            <a:avLst/>
          </a:prstGeom>
          <a:noFill/>
        </p:spPr>
        <p:txBody>
          <a:bodyPr wrap="square" rtlCol="0">
            <a:spAutoFit/>
          </a:bodyPr>
          <a:lstStyle/>
          <a:p>
            <a:r>
              <a:rPr lang="en-GB" sz="1600" b="1" dirty="0" err="1">
                <a:solidFill>
                  <a:srgbClr val="000000"/>
                </a:solidFill>
                <a:latin typeface="+mj-lt"/>
                <a:ea typeface="Open Sans" panose="020B0606030504020204" pitchFamily="34" charset="0"/>
                <a:cs typeface="Open Sans" panose="020B0606030504020204" pitchFamily="34" charset="0"/>
              </a:rPr>
              <a:t>mAP</a:t>
            </a:r>
            <a:r>
              <a:rPr lang="en-GB" sz="1600" b="1" dirty="0">
                <a:solidFill>
                  <a:srgbClr val="000000"/>
                </a:solidFill>
                <a:latin typeface="+mj-lt"/>
                <a:ea typeface="Open Sans" panose="020B0606030504020204" pitchFamily="34" charset="0"/>
                <a:cs typeface="Open Sans" panose="020B0606030504020204" pitchFamily="34" charset="0"/>
              </a:rPr>
              <a:t> - mean average precision </a:t>
            </a:r>
          </a:p>
        </p:txBody>
      </p:sp>
      <p:sp>
        <p:nvSpPr>
          <p:cNvPr id="17" name="TextBox 16">
            <a:extLst>
              <a:ext uri="{FF2B5EF4-FFF2-40B4-BE49-F238E27FC236}">
                <a16:creationId xmlns:a16="http://schemas.microsoft.com/office/drawing/2014/main" id="{27A27CCC-8B05-43A2-8798-62C535629EBC}"/>
              </a:ext>
            </a:extLst>
          </p:cNvPr>
          <p:cNvSpPr txBox="1"/>
          <p:nvPr/>
        </p:nvSpPr>
        <p:spPr>
          <a:xfrm>
            <a:off x="2170413" y="3922867"/>
            <a:ext cx="1192413" cy="338554"/>
          </a:xfrm>
          <a:prstGeom prst="rect">
            <a:avLst/>
          </a:prstGeom>
          <a:noFill/>
        </p:spPr>
        <p:txBody>
          <a:bodyPr wrap="square" rtlCol="0">
            <a:spAutoFit/>
          </a:bodyPr>
          <a:lstStyle/>
          <a:p>
            <a:r>
              <a:rPr lang="en-IN" sz="1600" b="1" dirty="0">
                <a:solidFill>
                  <a:srgbClr val="0F0F0F"/>
                </a:solidFill>
                <a:latin typeface="+mj-lt"/>
                <a:ea typeface="Open Sans" panose="020B0606030504020204" pitchFamily="34" charset="0"/>
                <a:cs typeface="Open Sans" panose="020B0606030504020204" pitchFamily="34" charset="0"/>
              </a:rPr>
              <a:t>BFLOPS</a:t>
            </a:r>
          </a:p>
        </p:txBody>
      </p:sp>
      <p:sp>
        <p:nvSpPr>
          <p:cNvPr id="13" name="Chevron 52">
            <a:extLst>
              <a:ext uri="{FF2B5EF4-FFF2-40B4-BE49-F238E27FC236}">
                <a16:creationId xmlns:a16="http://schemas.microsoft.com/office/drawing/2014/main" id="{CD440192-A8ED-CF54-AE17-30D35915FD0C}"/>
              </a:ext>
            </a:extLst>
          </p:cNvPr>
          <p:cNvSpPr/>
          <p:nvPr/>
        </p:nvSpPr>
        <p:spPr>
          <a:xfrm>
            <a:off x="6139879" y="1680453"/>
            <a:ext cx="978804" cy="553846"/>
          </a:xfrm>
          <a:prstGeom prst="chevron">
            <a:avLst>
              <a:gd name="adj" fmla="val 270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dirty="0">
              <a:solidFill>
                <a:schemeClr val="bg1"/>
              </a:solidFill>
            </a:endParaRPr>
          </a:p>
        </p:txBody>
      </p:sp>
      <p:sp>
        <p:nvSpPr>
          <p:cNvPr id="16" name="Chevron 53">
            <a:extLst>
              <a:ext uri="{FF2B5EF4-FFF2-40B4-BE49-F238E27FC236}">
                <a16:creationId xmlns:a16="http://schemas.microsoft.com/office/drawing/2014/main" id="{7EA274B2-CA84-F005-F0CE-AEE94FF90F2A}"/>
              </a:ext>
            </a:extLst>
          </p:cNvPr>
          <p:cNvSpPr/>
          <p:nvPr/>
        </p:nvSpPr>
        <p:spPr>
          <a:xfrm>
            <a:off x="6139879" y="4944586"/>
            <a:ext cx="978805" cy="553846"/>
          </a:xfrm>
          <a:prstGeom prst="chevron">
            <a:avLst>
              <a:gd name="adj" fmla="val 270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latin typeface="Arial" panose="020B0604020202020204" pitchFamily="34" charset="0"/>
            </a:endParaRPr>
          </a:p>
        </p:txBody>
      </p:sp>
      <p:sp>
        <p:nvSpPr>
          <p:cNvPr id="18" name="Chevron 54">
            <a:extLst>
              <a:ext uri="{FF2B5EF4-FFF2-40B4-BE49-F238E27FC236}">
                <a16:creationId xmlns:a16="http://schemas.microsoft.com/office/drawing/2014/main" id="{DA50E2E9-4EE5-7847-F58D-AD2692CA8284}"/>
              </a:ext>
            </a:extLst>
          </p:cNvPr>
          <p:cNvSpPr/>
          <p:nvPr/>
        </p:nvSpPr>
        <p:spPr>
          <a:xfrm>
            <a:off x="6139879" y="3856541"/>
            <a:ext cx="978805" cy="553846"/>
          </a:xfrm>
          <a:prstGeom prst="chevron">
            <a:avLst>
              <a:gd name="adj" fmla="val 270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p>
        </p:txBody>
      </p:sp>
      <p:sp>
        <p:nvSpPr>
          <p:cNvPr id="19" name="Chevron 55">
            <a:extLst>
              <a:ext uri="{FF2B5EF4-FFF2-40B4-BE49-F238E27FC236}">
                <a16:creationId xmlns:a16="http://schemas.microsoft.com/office/drawing/2014/main" id="{D13B91E0-92C5-391D-EB2D-910C34947A88}"/>
              </a:ext>
            </a:extLst>
          </p:cNvPr>
          <p:cNvSpPr/>
          <p:nvPr/>
        </p:nvSpPr>
        <p:spPr>
          <a:xfrm>
            <a:off x="6139879" y="2768497"/>
            <a:ext cx="978804" cy="553846"/>
          </a:xfrm>
          <a:prstGeom prst="chevron">
            <a:avLst>
              <a:gd name="adj" fmla="val 2702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rgbClr val="FFFFFF"/>
              </a:solidFill>
            </a:endParaRPr>
          </a:p>
        </p:txBody>
      </p:sp>
      <p:sp>
        <p:nvSpPr>
          <p:cNvPr id="20" name="TextBox 19">
            <a:extLst>
              <a:ext uri="{FF2B5EF4-FFF2-40B4-BE49-F238E27FC236}">
                <a16:creationId xmlns:a16="http://schemas.microsoft.com/office/drawing/2014/main" id="{D33DFEAE-2283-2A89-3CBA-9852B219E8DE}"/>
              </a:ext>
            </a:extLst>
          </p:cNvPr>
          <p:cNvSpPr txBox="1"/>
          <p:nvPr/>
        </p:nvSpPr>
        <p:spPr>
          <a:xfrm>
            <a:off x="7346355" y="2876143"/>
            <a:ext cx="2196693" cy="338554"/>
          </a:xfrm>
          <a:prstGeom prst="rect">
            <a:avLst/>
          </a:prstGeom>
          <a:noFill/>
        </p:spPr>
        <p:txBody>
          <a:bodyPr wrap="square" rtlCol="0">
            <a:spAutoFit/>
          </a:bodyPr>
          <a:lstStyle/>
          <a:p>
            <a:r>
              <a:rPr lang="en-IN" sz="1600" b="1" dirty="0">
                <a:solidFill>
                  <a:srgbClr val="000000"/>
                </a:solidFill>
                <a:latin typeface="+mj-lt"/>
                <a:ea typeface="Open Sans" panose="020B0606030504020204" pitchFamily="34" charset="0"/>
                <a:cs typeface="Open Sans" panose="020B0606030504020204" pitchFamily="34" charset="0"/>
              </a:rPr>
              <a:t>Precision</a:t>
            </a:r>
          </a:p>
        </p:txBody>
      </p:sp>
      <p:sp>
        <p:nvSpPr>
          <p:cNvPr id="21" name="TextBox 20">
            <a:extLst>
              <a:ext uri="{FF2B5EF4-FFF2-40B4-BE49-F238E27FC236}">
                <a16:creationId xmlns:a16="http://schemas.microsoft.com/office/drawing/2014/main" id="{72CC9B0F-5232-6F93-B4B7-7AA24AD2441D}"/>
              </a:ext>
            </a:extLst>
          </p:cNvPr>
          <p:cNvSpPr txBox="1"/>
          <p:nvPr/>
        </p:nvSpPr>
        <p:spPr>
          <a:xfrm>
            <a:off x="7436591" y="5052232"/>
            <a:ext cx="1899914"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a:latin typeface="+mj-lt"/>
              </a:rPr>
              <a:t>Detection speed</a:t>
            </a:r>
          </a:p>
        </p:txBody>
      </p:sp>
      <p:sp>
        <p:nvSpPr>
          <p:cNvPr id="22" name="TextBox 21">
            <a:extLst>
              <a:ext uri="{FF2B5EF4-FFF2-40B4-BE49-F238E27FC236}">
                <a16:creationId xmlns:a16="http://schemas.microsoft.com/office/drawing/2014/main" id="{B75AA07F-F4B2-7D4B-F86C-2D958BB053EC}"/>
              </a:ext>
            </a:extLst>
          </p:cNvPr>
          <p:cNvSpPr txBox="1"/>
          <p:nvPr/>
        </p:nvSpPr>
        <p:spPr>
          <a:xfrm>
            <a:off x="7346355" y="1781622"/>
            <a:ext cx="3153203" cy="338554"/>
          </a:xfrm>
          <a:prstGeom prst="rect">
            <a:avLst/>
          </a:prstGeom>
          <a:noFill/>
        </p:spPr>
        <p:txBody>
          <a:bodyPr wrap="square" rtlCol="0">
            <a:spAutoFit/>
          </a:bodyPr>
          <a:lstStyle/>
          <a:p>
            <a:r>
              <a:rPr lang="en-GB" sz="1600" b="1" dirty="0">
                <a:solidFill>
                  <a:srgbClr val="000000"/>
                </a:solidFill>
                <a:latin typeface="+mj-lt"/>
                <a:ea typeface="Open Sans" panose="020B0606030504020204" pitchFamily="34" charset="0"/>
                <a:cs typeface="Open Sans" panose="020B0606030504020204" pitchFamily="34" charset="0"/>
              </a:rPr>
              <a:t>Accuracy</a:t>
            </a:r>
          </a:p>
        </p:txBody>
      </p:sp>
      <p:sp>
        <p:nvSpPr>
          <p:cNvPr id="23" name="TextBox 22">
            <a:extLst>
              <a:ext uri="{FF2B5EF4-FFF2-40B4-BE49-F238E27FC236}">
                <a16:creationId xmlns:a16="http://schemas.microsoft.com/office/drawing/2014/main" id="{7C91F0F3-FC65-78CC-175A-E731DA18911D}"/>
              </a:ext>
            </a:extLst>
          </p:cNvPr>
          <p:cNvSpPr txBox="1"/>
          <p:nvPr/>
        </p:nvSpPr>
        <p:spPr>
          <a:xfrm>
            <a:off x="7388108" y="3922867"/>
            <a:ext cx="1192413" cy="338554"/>
          </a:xfrm>
          <a:prstGeom prst="rect">
            <a:avLst/>
          </a:prstGeom>
          <a:noFill/>
        </p:spPr>
        <p:txBody>
          <a:bodyPr wrap="square" rtlCol="0">
            <a:spAutoFit/>
          </a:bodyPr>
          <a:lstStyle/>
          <a:p>
            <a:r>
              <a:rPr lang="en-IN" sz="1600" b="1" dirty="0">
                <a:solidFill>
                  <a:srgbClr val="0F0F0F"/>
                </a:solidFill>
                <a:latin typeface="+mj-lt"/>
                <a:ea typeface="Open Sans" panose="020B0606030504020204" pitchFamily="34" charset="0"/>
                <a:cs typeface="Open Sans" panose="020B0606030504020204" pitchFamily="34" charset="0"/>
              </a:rPr>
              <a:t>Recall</a:t>
            </a:r>
          </a:p>
        </p:txBody>
      </p:sp>
    </p:spTree>
    <p:extLst>
      <p:ext uri="{BB962C8B-B14F-4D97-AF65-F5344CB8AC3E}">
        <p14:creationId xmlns:p14="http://schemas.microsoft.com/office/powerpoint/2010/main" val="15489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7" grpId="0"/>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A55C-B4A1-4F3D-B96F-F8072CD8590D}"/>
              </a:ext>
            </a:extLst>
          </p:cNvPr>
          <p:cNvSpPr>
            <a:spLocks noGrp="1"/>
          </p:cNvSpPr>
          <p:nvPr>
            <p:ph type="title" idx="4294967295"/>
          </p:nvPr>
        </p:nvSpPr>
        <p:spPr>
          <a:xfrm>
            <a:off x="452705" y="64175"/>
            <a:ext cx="11233150" cy="869950"/>
          </a:xfrm>
        </p:spPr>
        <p:txBody>
          <a:bodyPr/>
          <a:lstStyle/>
          <a:p>
            <a:r>
              <a:rPr lang="en-GB" dirty="0">
                <a:latin typeface="+mn-lt"/>
              </a:rPr>
              <a:t>YOLOv5 Architecture</a:t>
            </a:r>
            <a:endParaRPr lang="en-IN"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3EADCD42-7858-998A-9414-2A2FA295DF92}"/>
              </a:ext>
            </a:extLst>
          </p:cNvPr>
          <p:cNvPicPr>
            <a:picLocks noChangeAspect="1"/>
          </p:cNvPicPr>
          <p:nvPr/>
        </p:nvPicPr>
        <p:blipFill rotWithShape="1">
          <a:blip r:embed="rId3"/>
          <a:srcRect l="39290" t="5351" r="1015" b="2983"/>
          <a:stretch/>
        </p:blipFill>
        <p:spPr>
          <a:xfrm rot="5400000">
            <a:off x="3675981" y="-1825309"/>
            <a:ext cx="4680436" cy="10406500"/>
          </a:xfrm>
          <a:prstGeom prst="rect">
            <a:avLst/>
          </a:prstGeom>
        </p:spPr>
      </p:pic>
    </p:spTree>
    <p:extLst>
      <p:ext uri="{BB962C8B-B14F-4D97-AF65-F5344CB8AC3E}">
        <p14:creationId xmlns:p14="http://schemas.microsoft.com/office/powerpoint/2010/main" val="3673903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What is the best model for the current research problem?</a:t>
            </a:r>
            <a:endParaRPr lang="en-IN" sz="2400" dirty="0">
              <a:solidFill>
                <a:srgbClr val="000000"/>
              </a:solidFill>
              <a:latin typeface="+mn-lt"/>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00A9248-8BCF-440E-BDF1-388AC64F8868}"/>
              </a:ext>
            </a:extLst>
          </p:cNvPr>
          <p:cNvSpPr>
            <a:spLocks noGrp="1"/>
          </p:cNvSpPr>
          <p:nvPr>
            <p:ph idx="4294967295"/>
          </p:nvPr>
        </p:nvSpPr>
        <p:spPr>
          <a:xfrm>
            <a:off x="318837" y="697832"/>
            <a:ext cx="11873163" cy="5847431"/>
          </a:xfrm>
        </p:spPr>
        <p:txBody>
          <a:bodyPr>
            <a:normAutofit/>
          </a:bodyPr>
          <a:lstStyle/>
          <a:p>
            <a:r>
              <a:rPr lang="en-US" sz="1600" dirty="0">
                <a:solidFill>
                  <a:srgbClr val="000000"/>
                </a:solidFill>
                <a:latin typeface="+mn-lt"/>
              </a:rPr>
              <a:t>Based on the literature review, there are certain pros and cons listed down for each of model that help us in choosing the best model for out problem statement.</a:t>
            </a:r>
            <a:endParaRPr lang="en-US" dirty="0">
              <a:solidFill>
                <a:srgbClr val="000000"/>
              </a:solidFill>
              <a:latin typeface="+mn-lt"/>
            </a:endParaRP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b="1" i="0" dirty="0">
              <a:solidFill>
                <a:srgbClr val="000000"/>
              </a:solidFill>
              <a:effectLst/>
              <a:latin typeface="+mn-lt"/>
            </a:endParaRPr>
          </a:p>
          <a:p>
            <a:pPr marL="0" indent="0">
              <a:buNone/>
            </a:pPr>
            <a:endParaRPr lang="en-IN" dirty="0">
              <a:latin typeface="+mn-lt"/>
            </a:endParaRPr>
          </a:p>
        </p:txBody>
      </p:sp>
      <p:sp>
        <p:nvSpPr>
          <p:cNvPr id="12" name="Freeform: Shape 11">
            <a:extLst>
              <a:ext uri="{FF2B5EF4-FFF2-40B4-BE49-F238E27FC236}">
                <a16:creationId xmlns:a16="http://schemas.microsoft.com/office/drawing/2014/main" id="{34E29931-DFFB-4351-AB3B-987CDEE4DB43}"/>
              </a:ext>
            </a:extLst>
          </p:cNvPr>
          <p:cNvSpPr/>
          <p:nvPr/>
        </p:nvSpPr>
        <p:spPr>
          <a:xfrm>
            <a:off x="766311" y="1762574"/>
            <a:ext cx="10548426" cy="4645562"/>
          </a:xfrm>
          <a:custGeom>
            <a:avLst/>
            <a:gdLst>
              <a:gd name="connsiteX0" fmla="*/ 6095746 w 12192002"/>
              <a:gd name="connsiteY0" fmla="*/ 1657367 h 5522001"/>
              <a:gd name="connsiteX1" fmla="*/ 4992113 w 12192002"/>
              <a:gd name="connsiteY1" fmla="*/ 2761001 h 5522001"/>
              <a:gd name="connsiteX2" fmla="*/ 6095746 w 12192002"/>
              <a:gd name="connsiteY2" fmla="*/ 3864634 h 5522001"/>
              <a:gd name="connsiteX3" fmla="*/ 7199635 w 12192002"/>
              <a:gd name="connsiteY3" fmla="*/ 2761001 h 5522001"/>
              <a:gd name="connsiteX4" fmla="*/ 6095746 w 12192002"/>
              <a:gd name="connsiteY4" fmla="*/ 1657367 h 5522001"/>
              <a:gd name="connsiteX5" fmla="*/ 5897107 w 12192002"/>
              <a:gd name="connsiteY5" fmla="*/ 0 h 5522001"/>
              <a:gd name="connsiteX6" fmla="*/ 6294896 w 12192002"/>
              <a:gd name="connsiteY6" fmla="*/ 0 h 5522001"/>
              <a:gd name="connsiteX7" fmla="*/ 6294896 w 12192002"/>
              <a:gd name="connsiteY7" fmla="*/ 1272617 h 5522001"/>
              <a:gd name="connsiteX8" fmla="*/ 6323017 w 12192002"/>
              <a:gd name="connsiteY8" fmla="*/ 1276707 h 5522001"/>
              <a:gd name="connsiteX9" fmla="*/ 7157198 w 12192002"/>
              <a:gd name="connsiteY9" fmla="*/ 1699805 h 5522001"/>
              <a:gd name="connsiteX10" fmla="*/ 7580296 w 12192002"/>
              <a:gd name="connsiteY10" fmla="*/ 2533985 h 5522001"/>
              <a:gd name="connsiteX11" fmla="*/ 7584386 w 12192002"/>
              <a:gd name="connsiteY11" fmla="*/ 2562106 h 5522001"/>
              <a:gd name="connsiteX12" fmla="*/ 8857003 w 12192002"/>
              <a:gd name="connsiteY12" fmla="*/ 2562106 h 5522001"/>
              <a:gd name="connsiteX13" fmla="*/ 8857003 w 12192002"/>
              <a:gd name="connsiteY13" fmla="*/ 2562107 h 5522001"/>
              <a:gd name="connsiteX14" fmla="*/ 12192002 w 12192002"/>
              <a:gd name="connsiteY14" fmla="*/ 2562107 h 5522001"/>
              <a:gd name="connsiteX15" fmla="*/ 12192002 w 12192002"/>
              <a:gd name="connsiteY15" fmla="*/ 2959895 h 5522001"/>
              <a:gd name="connsiteX16" fmla="*/ 8857003 w 12192002"/>
              <a:gd name="connsiteY16" fmla="*/ 2959895 h 5522001"/>
              <a:gd name="connsiteX17" fmla="*/ 7584386 w 12192002"/>
              <a:gd name="connsiteY17" fmla="*/ 2959895 h 5522001"/>
              <a:gd name="connsiteX18" fmla="*/ 7580296 w 12192002"/>
              <a:gd name="connsiteY18" fmla="*/ 2988016 h 5522001"/>
              <a:gd name="connsiteX19" fmla="*/ 7157198 w 12192002"/>
              <a:gd name="connsiteY19" fmla="*/ 3822196 h 5522001"/>
              <a:gd name="connsiteX20" fmla="*/ 6323017 w 12192002"/>
              <a:gd name="connsiteY20" fmla="*/ 4245294 h 5522001"/>
              <a:gd name="connsiteX21" fmla="*/ 6294896 w 12192002"/>
              <a:gd name="connsiteY21" fmla="*/ 4249385 h 5522001"/>
              <a:gd name="connsiteX22" fmla="*/ 6294896 w 12192002"/>
              <a:gd name="connsiteY22" fmla="*/ 5522001 h 5522001"/>
              <a:gd name="connsiteX23" fmla="*/ 5897107 w 12192002"/>
              <a:gd name="connsiteY23" fmla="*/ 5522001 h 5522001"/>
              <a:gd name="connsiteX24" fmla="*/ 5897107 w 12192002"/>
              <a:gd name="connsiteY24" fmla="*/ 5521746 h 5522001"/>
              <a:gd name="connsiteX25" fmla="*/ 5897107 w 12192002"/>
              <a:gd name="connsiteY25" fmla="*/ 4249385 h 5522001"/>
              <a:gd name="connsiteX26" fmla="*/ 5868986 w 12192002"/>
              <a:gd name="connsiteY26" fmla="*/ 4245294 h 5522001"/>
              <a:gd name="connsiteX27" fmla="*/ 5034806 w 12192002"/>
              <a:gd name="connsiteY27" fmla="*/ 3822196 h 5522001"/>
              <a:gd name="connsiteX28" fmla="*/ 4611709 w 12192002"/>
              <a:gd name="connsiteY28" fmla="*/ 2988016 h 5522001"/>
              <a:gd name="connsiteX29" fmla="*/ 4607617 w 12192002"/>
              <a:gd name="connsiteY29" fmla="*/ 2959895 h 5522001"/>
              <a:gd name="connsiteX30" fmla="*/ 0 w 12192002"/>
              <a:gd name="connsiteY30" fmla="*/ 2959895 h 5522001"/>
              <a:gd name="connsiteX31" fmla="*/ 0 w 12192002"/>
              <a:gd name="connsiteY31" fmla="*/ 2562107 h 5522001"/>
              <a:gd name="connsiteX32" fmla="*/ 3335000 w 12192002"/>
              <a:gd name="connsiteY32" fmla="*/ 2562107 h 5522001"/>
              <a:gd name="connsiteX33" fmla="*/ 3335000 w 12192002"/>
              <a:gd name="connsiteY33" fmla="*/ 2562106 h 5522001"/>
              <a:gd name="connsiteX34" fmla="*/ 4607617 w 12192002"/>
              <a:gd name="connsiteY34" fmla="*/ 2562106 h 5522001"/>
              <a:gd name="connsiteX35" fmla="*/ 4611709 w 12192002"/>
              <a:gd name="connsiteY35" fmla="*/ 2533985 h 5522001"/>
              <a:gd name="connsiteX36" fmla="*/ 5034806 w 12192002"/>
              <a:gd name="connsiteY36" fmla="*/ 1699805 h 5522001"/>
              <a:gd name="connsiteX37" fmla="*/ 5868986 w 12192002"/>
              <a:gd name="connsiteY37" fmla="*/ 1276707 h 5522001"/>
              <a:gd name="connsiteX38" fmla="*/ 5897107 w 12192002"/>
              <a:gd name="connsiteY38" fmla="*/ 1272617 h 55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2" h="5522001">
                <a:moveTo>
                  <a:pt x="6095746" y="1657367"/>
                </a:moveTo>
                <a:cubicBezTo>
                  <a:pt x="5487303" y="1657367"/>
                  <a:pt x="4992113" y="2152558"/>
                  <a:pt x="4992113" y="2761001"/>
                </a:cubicBezTo>
                <a:cubicBezTo>
                  <a:pt x="4992113" y="3369443"/>
                  <a:pt x="5487303" y="3864634"/>
                  <a:pt x="6095746" y="3864634"/>
                </a:cubicBezTo>
                <a:cubicBezTo>
                  <a:pt x="6704445" y="3864634"/>
                  <a:pt x="7199635" y="3369443"/>
                  <a:pt x="7199635" y="2761001"/>
                </a:cubicBezTo>
                <a:cubicBezTo>
                  <a:pt x="7199635" y="2152302"/>
                  <a:pt x="6704445" y="1657367"/>
                  <a:pt x="6095746" y="1657367"/>
                </a:cubicBezTo>
                <a:close/>
                <a:moveTo>
                  <a:pt x="5897107" y="0"/>
                </a:moveTo>
                <a:lnTo>
                  <a:pt x="6294896" y="0"/>
                </a:lnTo>
                <a:lnTo>
                  <a:pt x="6294896" y="1272617"/>
                </a:lnTo>
                <a:lnTo>
                  <a:pt x="6323017" y="1276707"/>
                </a:lnTo>
                <a:cubicBezTo>
                  <a:pt x="6640021" y="1325025"/>
                  <a:pt x="6928648" y="1471511"/>
                  <a:pt x="7157198" y="1699805"/>
                </a:cubicBezTo>
                <a:cubicBezTo>
                  <a:pt x="7385492" y="1928355"/>
                  <a:pt x="7531978" y="2216981"/>
                  <a:pt x="7580296" y="2533985"/>
                </a:cubicBezTo>
                <a:lnTo>
                  <a:pt x="7584386" y="2562106"/>
                </a:lnTo>
                <a:lnTo>
                  <a:pt x="8857003" y="2562106"/>
                </a:lnTo>
                <a:lnTo>
                  <a:pt x="8857003" y="2562107"/>
                </a:lnTo>
                <a:lnTo>
                  <a:pt x="12192002" y="2562107"/>
                </a:lnTo>
                <a:lnTo>
                  <a:pt x="12192002" y="2959895"/>
                </a:lnTo>
                <a:lnTo>
                  <a:pt x="8857003" y="2959895"/>
                </a:lnTo>
                <a:lnTo>
                  <a:pt x="7584386" y="2959895"/>
                </a:lnTo>
                <a:lnTo>
                  <a:pt x="7580296" y="2988016"/>
                </a:lnTo>
                <a:cubicBezTo>
                  <a:pt x="7531978" y="3305020"/>
                  <a:pt x="7385492" y="3593647"/>
                  <a:pt x="7157198" y="3822196"/>
                </a:cubicBezTo>
                <a:cubicBezTo>
                  <a:pt x="6928648" y="4050490"/>
                  <a:pt x="6640021" y="4196977"/>
                  <a:pt x="6323017" y="4245294"/>
                </a:cubicBezTo>
                <a:lnTo>
                  <a:pt x="6294896" y="4249385"/>
                </a:lnTo>
                <a:lnTo>
                  <a:pt x="6294896" y="5522001"/>
                </a:lnTo>
                <a:lnTo>
                  <a:pt x="5897107" y="5522001"/>
                </a:lnTo>
                <a:lnTo>
                  <a:pt x="5897107" y="5521746"/>
                </a:lnTo>
                <a:lnTo>
                  <a:pt x="5897107" y="4249385"/>
                </a:lnTo>
                <a:lnTo>
                  <a:pt x="5868986" y="4245294"/>
                </a:lnTo>
                <a:cubicBezTo>
                  <a:pt x="5551982" y="4196977"/>
                  <a:pt x="5263355" y="4050490"/>
                  <a:pt x="5034806" y="3822196"/>
                </a:cubicBezTo>
                <a:cubicBezTo>
                  <a:pt x="4806512" y="3593647"/>
                  <a:pt x="4660025" y="3305020"/>
                  <a:pt x="4611709" y="2988016"/>
                </a:cubicBezTo>
                <a:lnTo>
                  <a:pt x="4607617" y="2959895"/>
                </a:lnTo>
                <a:lnTo>
                  <a:pt x="0" y="2959895"/>
                </a:lnTo>
                <a:lnTo>
                  <a:pt x="0" y="2562107"/>
                </a:lnTo>
                <a:lnTo>
                  <a:pt x="3335000" y="2562107"/>
                </a:lnTo>
                <a:lnTo>
                  <a:pt x="3335000" y="2562106"/>
                </a:lnTo>
                <a:lnTo>
                  <a:pt x="4607617" y="2562106"/>
                </a:lnTo>
                <a:lnTo>
                  <a:pt x="4611709" y="2533985"/>
                </a:lnTo>
                <a:cubicBezTo>
                  <a:pt x="4660025" y="2216981"/>
                  <a:pt x="4806512" y="1928355"/>
                  <a:pt x="5034806" y="1699805"/>
                </a:cubicBezTo>
                <a:cubicBezTo>
                  <a:pt x="5263355" y="1471511"/>
                  <a:pt x="5551982" y="1325025"/>
                  <a:pt x="5868986" y="1276707"/>
                </a:cubicBezTo>
                <a:lnTo>
                  <a:pt x="5897107" y="1272617"/>
                </a:lnTo>
                <a:close/>
              </a:path>
            </a:pathLst>
          </a:custGeom>
          <a:solidFill>
            <a:srgbClr val="2B323B"/>
          </a:solidFill>
          <a:ln w="12700">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19" name="TextBox 18">
            <a:extLst>
              <a:ext uri="{FF2B5EF4-FFF2-40B4-BE49-F238E27FC236}">
                <a16:creationId xmlns:a16="http://schemas.microsoft.com/office/drawing/2014/main" id="{4E6F13D5-0BBD-4B24-AF55-5339168DCD3E}"/>
              </a:ext>
            </a:extLst>
          </p:cNvPr>
          <p:cNvSpPr txBox="1"/>
          <p:nvPr/>
        </p:nvSpPr>
        <p:spPr>
          <a:xfrm>
            <a:off x="1064056" y="1391485"/>
            <a:ext cx="3069170"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YOLO</a:t>
            </a:r>
          </a:p>
        </p:txBody>
      </p:sp>
      <p:sp>
        <p:nvSpPr>
          <p:cNvPr id="22" name="TextBox 21">
            <a:extLst>
              <a:ext uri="{FF2B5EF4-FFF2-40B4-BE49-F238E27FC236}">
                <a16:creationId xmlns:a16="http://schemas.microsoft.com/office/drawing/2014/main" id="{7F1C4C9E-59FA-4C9F-95CF-D89B27149948}"/>
              </a:ext>
            </a:extLst>
          </p:cNvPr>
          <p:cNvSpPr txBox="1"/>
          <p:nvPr/>
        </p:nvSpPr>
        <p:spPr>
          <a:xfrm>
            <a:off x="1012958" y="4580549"/>
            <a:ext cx="3439929" cy="369332"/>
          </a:xfrm>
          <a:prstGeom prst="rect">
            <a:avLst/>
          </a:prstGeom>
          <a:noFill/>
        </p:spPr>
        <p:txBody>
          <a:bodyPr wrap="square" lIns="0" rIns="0" rtlCol="0" anchor="b">
            <a:spAutoFit/>
          </a:bodyPr>
          <a:lstStyle/>
          <a:p>
            <a:pPr algn="ctr"/>
            <a:r>
              <a:rPr lang="en-GB" b="1" dirty="0">
                <a:solidFill>
                  <a:srgbClr val="000000"/>
                </a:solidFill>
                <a:ea typeface="Open Sans" panose="020B0606030504020204" pitchFamily="34" charset="0"/>
                <a:cs typeface="Open Sans" panose="020B0606030504020204" pitchFamily="34" charset="0"/>
              </a:rPr>
              <a:t>Faster R-CNN</a:t>
            </a:r>
          </a:p>
        </p:txBody>
      </p:sp>
      <p:sp>
        <p:nvSpPr>
          <p:cNvPr id="25" name="TextBox 24">
            <a:extLst>
              <a:ext uri="{FF2B5EF4-FFF2-40B4-BE49-F238E27FC236}">
                <a16:creationId xmlns:a16="http://schemas.microsoft.com/office/drawing/2014/main" id="{A6BE77BF-47A8-4761-A748-8E1FBA3B04E6}"/>
              </a:ext>
            </a:extLst>
          </p:cNvPr>
          <p:cNvSpPr txBox="1"/>
          <p:nvPr/>
        </p:nvSpPr>
        <p:spPr>
          <a:xfrm>
            <a:off x="7702446" y="1625447"/>
            <a:ext cx="3092013"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Fast R-CNN</a:t>
            </a:r>
          </a:p>
        </p:txBody>
      </p:sp>
      <p:sp>
        <p:nvSpPr>
          <p:cNvPr id="34" name="TextBox 33">
            <a:extLst>
              <a:ext uri="{FF2B5EF4-FFF2-40B4-BE49-F238E27FC236}">
                <a16:creationId xmlns:a16="http://schemas.microsoft.com/office/drawing/2014/main" id="{5E6461D5-A09A-48E3-B17E-9968E7D6723A}"/>
              </a:ext>
            </a:extLst>
          </p:cNvPr>
          <p:cNvSpPr txBox="1"/>
          <p:nvPr/>
        </p:nvSpPr>
        <p:spPr>
          <a:xfrm>
            <a:off x="5058567" y="3762189"/>
            <a:ext cx="1996441" cy="646331"/>
          </a:xfrm>
          <a:prstGeom prst="rect">
            <a:avLst/>
          </a:prstGeom>
          <a:noFill/>
        </p:spPr>
        <p:txBody>
          <a:bodyPr wrap="square" rtlCol="0" anchor="ctr">
            <a:spAutoFit/>
          </a:bodyPr>
          <a:lstStyle/>
          <a:p>
            <a:pPr algn="ctr"/>
            <a:r>
              <a:rPr lang="en-US" noProof="1">
                <a:solidFill>
                  <a:srgbClr val="000000"/>
                </a:solidFill>
                <a:ea typeface="Open Sans" panose="020B0606030504020204" pitchFamily="34" charset="0"/>
                <a:cs typeface="Open Sans" panose="020B0606030504020204" pitchFamily="34" charset="0"/>
              </a:rPr>
              <a:t>Which way to Chose?</a:t>
            </a:r>
          </a:p>
        </p:txBody>
      </p:sp>
      <p:sp>
        <p:nvSpPr>
          <p:cNvPr id="35" name="Shape">
            <a:extLst>
              <a:ext uri="{FF2B5EF4-FFF2-40B4-BE49-F238E27FC236}">
                <a16:creationId xmlns:a16="http://schemas.microsoft.com/office/drawing/2014/main" id="{F7A216FE-F974-4EF3-96F1-25EA445B3021}"/>
              </a:ext>
            </a:extLst>
          </p:cNvPr>
          <p:cNvSpPr/>
          <p:nvPr/>
        </p:nvSpPr>
        <p:spPr>
          <a:xfrm>
            <a:off x="4836187" y="2925433"/>
            <a:ext cx="2408675" cy="2293779"/>
          </a:xfrm>
          <a:custGeom>
            <a:avLst/>
            <a:gdLst/>
            <a:ahLst/>
            <a:cxnLst>
              <a:cxn ang="0">
                <a:pos x="wd2" y="hd2"/>
              </a:cxn>
              <a:cxn ang="5400000">
                <a:pos x="wd2" y="hd2"/>
              </a:cxn>
              <a:cxn ang="10800000">
                <a:pos x="wd2" y="hd2"/>
              </a:cxn>
              <a:cxn ang="16200000">
                <a:pos x="wd2" y="hd2"/>
              </a:cxn>
            </a:cxnLst>
            <a:rect l="0" t="0" r="r" b="b"/>
            <a:pathLst>
              <a:path w="21600" h="21599" extrusionOk="0">
                <a:moveTo>
                  <a:pt x="10798" y="21599"/>
                </a:moveTo>
                <a:cubicBezTo>
                  <a:pt x="10674" y="21599"/>
                  <a:pt x="10551" y="21597"/>
                  <a:pt x="10428" y="21593"/>
                </a:cubicBezTo>
                <a:cubicBezTo>
                  <a:pt x="10402" y="21592"/>
                  <a:pt x="10382" y="21570"/>
                  <a:pt x="10383" y="21544"/>
                </a:cubicBezTo>
                <a:cubicBezTo>
                  <a:pt x="10384" y="21518"/>
                  <a:pt x="10404" y="21502"/>
                  <a:pt x="10432" y="21500"/>
                </a:cubicBezTo>
                <a:cubicBezTo>
                  <a:pt x="10680" y="21508"/>
                  <a:pt x="10931" y="21508"/>
                  <a:pt x="11178" y="21500"/>
                </a:cubicBezTo>
                <a:cubicBezTo>
                  <a:pt x="11203" y="21502"/>
                  <a:pt x="11226" y="21519"/>
                  <a:pt x="11227" y="21544"/>
                </a:cubicBezTo>
                <a:cubicBezTo>
                  <a:pt x="11228" y="21570"/>
                  <a:pt x="11207" y="21592"/>
                  <a:pt x="11182" y="21593"/>
                </a:cubicBezTo>
                <a:cubicBezTo>
                  <a:pt x="11055" y="21597"/>
                  <a:pt x="10927" y="21599"/>
                  <a:pt x="10798" y="21599"/>
                </a:cubicBezTo>
                <a:close/>
                <a:moveTo>
                  <a:pt x="9681" y="21542"/>
                </a:moveTo>
                <a:cubicBezTo>
                  <a:pt x="9680" y="21542"/>
                  <a:pt x="9677" y="21542"/>
                  <a:pt x="9676" y="21542"/>
                </a:cubicBezTo>
                <a:cubicBezTo>
                  <a:pt x="9428" y="21516"/>
                  <a:pt x="9177" y="21481"/>
                  <a:pt x="8929" y="21439"/>
                </a:cubicBezTo>
                <a:cubicBezTo>
                  <a:pt x="8904" y="21434"/>
                  <a:pt x="8887" y="21410"/>
                  <a:pt x="8892" y="21385"/>
                </a:cubicBezTo>
                <a:cubicBezTo>
                  <a:pt x="8896" y="21360"/>
                  <a:pt x="8919" y="21343"/>
                  <a:pt x="8945" y="21348"/>
                </a:cubicBezTo>
                <a:cubicBezTo>
                  <a:pt x="9190" y="21390"/>
                  <a:pt x="9439" y="21425"/>
                  <a:pt x="9686" y="21451"/>
                </a:cubicBezTo>
                <a:cubicBezTo>
                  <a:pt x="9712" y="21454"/>
                  <a:pt x="9731" y="21477"/>
                  <a:pt x="9727" y="21502"/>
                </a:cubicBezTo>
                <a:cubicBezTo>
                  <a:pt x="9726" y="21524"/>
                  <a:pt x="9705" y="21542"/>
                  <a:pt x="9681" y="21542"/>
                </a:cubicBezTo>
                <a:close/>
                <a:moveTo>
                  <a:pt x="11929" y="21541"/>
                </a:moveTo>
                <a:cubicBezTo>
                  <a:pt x="11905" y="21541"/>
                  <a:pt x="11885" y="21523"/>
                  <a:pt x="11883" y="21498"/>
                </a:cubicBezTo>
                <a:cubicBezTo>
                  <a:pt x="11880" y="21472"/>
                  <a:pt x="11899" y="21450"/>
                  <a:pt x="11924" y="21447"/>
                </a:cubicBezTo>
                <a:cubicBezTo>
                  <a:pt x="12172" y="21421"/>
                  <a:pt x="12421" y="21386"/>
                  <a:pt x="12663" y="21344"/>
                </a:cubicBezTo>
                <a:cubicBezTo>
                  <a:pt x="12689" y="21340"/>
                  <a:pt x="12713" y="21357"/>
                  <a:pt x="12717" y="21381"/>
                </a:cubicBezTo>
                <a:cubicBezTo>
                  <a:pt x="12722" y="21406"/>
                  <a:pt x="12704" y="21431"/>
                  <a:pt x="12679" y="21435"/>
                </a:cubicBezTo>
                <a:cubicBezTo>
                  <a:pt x="12435" y="21478"/>
                  <a:pt x="12182" y="21513"/>
                  <a:pt x="11933" y="21539"/>
                </a:cubicBezTo>
                <a:cubicBezTo>
                  <a:pt x="11931" y="21541"/>
                  <a:pt x="11930" y="21541"/>
                  <a:pt x="11929" y="21541"/>
                </a:cubicBezTo>
                <a:close/>
                <a:moveTo>
                  <a:pt x="8204" y="21283"/>
                </a:moveTo>
                <a:cubicBezTo>
                  <a:pt x="8200" y="21283"/>
                  <a:pt x="8196" y="21283"/>
                  <a:pt x="8192" y="21282"/>
                </a:cubicBezTo>
                <a:cubicBezTo>
                  <a:pt x="7950" y="21222"/>
                  <a:pt x="7707" y="21153"/>
                  <a:pt x="7468" y="21075"/>
                </a:cubicBezTo>
                <a:cubicBezTo>
                  <a:pt x="7443" y="21067"/>
                  <a:pt x="7429" y="21041"/>
                  <a:pt x="7438" y="21016"/>
                </a:cubicBezTo>
                <a:cubicBezTo>
                  <a:pt x="7446" y="20991"/>
                  <a:pt x="7472" y="20978"/>
                  <a:pt x="7497" y="20986"/>
                </a:cubicBezTo>
                <a:cubicBezTo>
                  <a:pt x="7733" y="21063"/>
                  <a:pt x="7975" y="21132"/>
                  <a:pt x="8215" y="21191"/>
                </a:cubicBezTo>
                <a:cubicBezTo>
                  <a:pt x="8240" y="21198"/>
                  <a:pt x="8255" y="21222"/>
                  <a:pt x="8248" y="21247"/>
                </a:cubicBezTo>
                <a:cubicBezTo>
                  <a:pt x="8245" y="21270"/>
                  <a:pt x="8225" y="21283"/>
                  <a:pt x="8204" y="21283"/>
                </a:cubicBezTo>
                <a:close/>
                <a:moveTo>
                  <a:pt x="13406" y="21281"/>
                </a:moveTo>
                <a:cubicBezTo>
                  <a:pt x="13385" y="21281"/>
                  <a:pt x="13367" y="21267"/>
                  <a:pt x="13362" y="21246"/>
                </a:cubicBezTo>
                <a:cubicBezTo>
                  <a:pt x="13355" y="21221"/>
                  <a:pt x="13370" y="21196"/>
                  <a:pt x="13395" y="21189"/>
                </a:cubicBezTo>
                <a:cubicBezTo>
                  <a:pt x="13636" y="21129"/>
                  <a:pt x="13877" y="21060"/>
                  <a:pt x="14113" y="20983"/>
                </a:cubicBezTo>
                <a:cubicBezTo>
                  <a:pt x="14138" y="20975"/>
                  <a:pt x="14164" y="20987"/>
                  <a:pt x="14172" y="21012"/>
                </a:cubicBezTo>
                <a:cubicBezTo>
                  <a:pt x="14179" y="21037"/>
                  <a:pt x="14167" y="21063"/>
                  <a:pt x="14142" y="21071"/>
                </a:cubicBezTo>
                <a:cubicBezTo>
                  <a:pt x="13903" y="21148"/>
                  <a:pt x="13660" y="21219"/>
                  <a:pt x="13418" y="21278"/>
                </a:cubicBezTo>
                <a:cubicBezTo>
                  <a:pt x="13414" y="21280"/>
                  <a:pt x="13410" y="21281"/>
                  <a:pt x="13406" y="21281"/>
                </a:cubicBezTo>
                <a:close/>
                <a:moveTo>
                  <a:pt x="6776" y="20821"/>
                </a:moveTo>
                <a:cubicBezTo>
                  <a:pt x="6770" y="20821"/>
                  <a:pt x="6765" y="20820"/>
                  <a:pt x="6758" y="20817"/>
                </a:cubicBezTo>
                <a:cubicBezTo>
                  <a:pt x="6526" y="20724"/>
                  <a:pt x="6295" y="20621"/>
                  <a:pt x="6069" y="20510"/>
                </a:cubicBezTo>
                <a:cubicBezTo>
                  <a:pt x="6045" y="20499"/>
                  <a:pt x="6037" y="20470"/>
                  <a:pt x="6048" y="20448"/>
                </a:cubicBezTo>
                <a:cubicBezTo>
                  <a:pt x="6059" y="20424"/>
                  <a:pt x="6087" y="20415"/>
                  <a:pt x="6110" y="20427"/>
                </a:cubicBezTo>
                <a:cubicBezTo>
                  <a:pt x="6333" y="20536"/>
                  <a:pt x="6563" y="20638"/>
                  <a:pt x="6793" y="20731"/>
                </a:cubicBezTo>
                <a:cubicBezTo>
                  <a:pt x="6817" y="20741"/>
                  <a:pt x="6828" y="20769"/>
                  <a:pt x="6819" y="20792"/>
                </a:cubicBezTo>
                <a:cubicBezTo>
                  <a:pt x="6812" y="20810"/>
                  <a:pt x="6794" y="20821"/>
                  <a:pt x="6776" y="20821"/>
                </a:cubicBezTo>
                <a:close/>
                <a:moveTo>
                  <a:pt x="14832" y="20817"/>
                </a:moveTo>
                <a:cubicBezTo>
                  <a:pt x="14813" y="20817"/>
                  <a:pt x="14796" y="20806"/>
                  <a:pt x="14788" y="20789"/>
                </a:cubicBezTo>
                <a:cubicBezTo>
                  <a:pt x="14778" y="20765"/>
                  <a:pt x="14789" y="20738"/>
                  <a:pt x="14814" y="20728"/>
                </a:cubicBezTo>
                <a:cubicBezTo>
                  <a:pt x="15044" y="20635"/>
                  <a:pt x="15273" y="20533"/>
                  <a:pt x="15495" y="20423"/>
                </a:cubicBezTo>
                <a:cubicBezTo>
                  <a:pt x="15519" y="20412"/>
                  <a:pt x="15546" y="20422"/>
                  <a:pt x="15557" y="20444"/>
                </a:cubicBezTo>
                <a:cubicBezTo>
                  <a:pt x="15568" y="20468"/>
                  <a:pt x="15559" y="20495"/>
                  <a:pt x="15536" y="20507"/>
                </a:cubicBezTo>
                <a:cubicBezTo>
                  <a:pt x="15311" y="20616"/>
                  <a:pt x="15080" y="20719"/>
                  <a:pt x="14849" y="20813"/>
                </a:cubicBezTo>
                <a:cubicBezTo>
                  <a:pt x="14844" y="20816"/>
                  <a:pt x="14838" y="20817"/>
                  <a:pt x="14832" y="20817"/>
                </a:cubicBezTo>
                <a:close/>
                <a:moveTo>
                  <a:pt x="5428" y="20163"/>
                </a:moveTo>
                <a:cubicBezTo>
                  <a:pt x="5420" y="20163"/>
                  <a:pt x="5411" y="20161"/>
                  <a:pt x="5404" y="20157"/>
                </a:cubicBezTo>
                <a:cubicBezTo>
                  <a:pt x="5188" y="20033"/>
                  <a:pt x="4973" y="19897"/>
                  <a:pt x="4764" y="19757"/>
                </a:cubicBezTo>
                <a:cubicBezTo>
                  <a:pt x="4743" y="19742"/>
                  <a:pt x="4737" y="19714"/>
                  <a:pt x="4752" y="19692"/>
                </a:cubicBezTo>
                <a:cubicBezTo>
                  <a:pt x="4767" y="19671"/>
                  <a:pt x="4795" y="19665"/>
                  <a:pt x="4816" y="19680"/>
                </a:cubicBezTo>
                <a:cubicBezTo>
                  <a:pt x="5023" y="19819"/>
                  <a:pt x="5236" y="19952"/>
                  <a:pt x="5450" y="20076"/>
                </a:cubicBezTo>
                <a:cubicBezTo>
                  <a:pt x="5472" y="20089"/>
                  <a:pt x="5480" y="20117"/>
                  <a:pt x="5467" y="20140"/>
                </a:cubicBezTo>
                <a:cubicBezTo>
                  <a:pt x="5459" y="20155"/>
                  <a:pt x="5443" y="20163"/>
                  <a:pt x="5428" y="20163"/>
                </a:cubicBezTo>
                <a:close/>
                <a:moveTo>
                  <a:pt x="16179" y="20159"/>
                </a:moveTo>
                <a:cubicBezTo>
                  <a:pt x="16162" y="20159"/>
                  <a:pt x="16148" y="20150"/>
                  <a:pt x="16139" y="20135"/>
                </a:cubicBezTo>
                <a:cubicBezTo>
                  <a:pt x="16126" y="20113"/>
                  <a:pt x="16134" y="20084"/>
                  <a:pt x="16156" y="20072"/>
                </a:cubicBezTo>
                <a:cubicBezTo>
                  <a:pt x="16370" y="19947"/>
                  <a:pt x="16584" y="19814"/>
                  <a:pt x="16789" y="19675"/>
                </a:cubicBezTo>
                <a:cubicBezTo>
                  <a:pt x="16810" y="19660"/>
                  <a:pt x="16838" y="19666"/>
                  <a:pt x="16853" y="19687"/>
                </a:cubicBezTo>
                <a:cubicBezTo>
                  <a:pt x="16868" y="19709"/>
                  <a:pt x="16862" y="19737"/>
                  <a:pt x="16841" y="19752"/>
                </a:cubicBezTo>
                <a:cubicBezTo>
                  <a:pt x="16633" y="19893"/>
                  <a:pt x="16418" y="20027"/>
                  <a:pt x="16202" y="20152"/>
                </a:cubicBezTo>
                <a:cubicBezTo>
                  <a:pt x="16193" y="20156"/>
                  <a:pt x="16186" y="20159"/>
                  <a:pt x="16179" y="20159"/>
                </a:cubicBezTo>
                <a:close/>
                <a:moveTo>
                  <a:pt x="4183" y="19323"/>
                </a:moveTo>
                <a:cubicBezTo>
                  <a:pt x="4173" y="19323"/>
                  <a:pt x="4163" y="19320"/>
                  <a:pt x="4154" y="19313"/>
                </a:cubicBezTo>
                <a:cubicBezTo>
                  <a:pt x="3956" y="19159"/>
                  <a:pt x="3761" y="18995"/>
                  <a:pt x="3576" y="18829"/>
                </a:cubicBezTo>
                <a:cubicBezTo>
                  <a:pt x="3558" y="18811"/>
                  <a:pt x="3555" y="18781"/>
                  <a:pt x="3572" y="18763"/>
                </a:cubicBezTo>
                <a:cubicBezTo>
                  <a:pt x="3590" y="18744"/>
                  <a:pt x="3620" y="18742"/>
                  <a:pt x="3638" y="18759"/>
                </a:cubicBezTo>
                <a:cubicBezTo>
                  <a:pt x="3822" y="18924"/>
                  <a:pt x="4015" y="19086"/>
                  <a:pt x="4211" y="19240"/>
                </a:cubicBezTo>
                <a:cubicBezTo>
                  <a:pt x="4231" y="19256"/>
                  <a:pt x="4235" y="19285"/>
                  <a:pt x="4220" y="19306"/>
                </a:cubicBezTo>
                <a:cubicBezTo>
                  <a:pt x="4211" y="19317"/>
                  <a:pt x="4197" y="19323"/>
                  <a:pt x="4183" y="19323"/>
                </a:cubicBezTo>
                <a:close/>
                <a:moveTo>
                  <a:pt x="17420" y="19318"/>
                </a:moveTo>
                <a:cubicBezTo>
                  <a:pt x="17406" y="19318"/>
                  <a:pt x="17393" y="19312"/>
                  <a:pt x="17384" y="19301"/>
                </a:cubicBezTo>
                <a:cubicBezTo>
                  <a:pt x="17368" y="19281"/>
                  <a:pt x="17371" y="19251"/>
                  <a:pt x="17391" y="19235"/>
                </a:cubicBezTo>
                <a:cubicBezTo>
                  <a:pt x="17586" y="19082"/>
                  <a:pt x="17779" y="18921"/>
                  <a:pt x="17963" y="18754"/>
                </a:cubicBezTo>
                <a:cubicBezTo>
                  <a:pt x="17982" y="18737"/>
                  <a:pt x="18011" y="18738"/>
                  <a:pt x="18029" y="18758"/>
                </a:cubicBezTo>
                <a:cubicBezTo>
                  <a:pt x="18046" y="18776"/>
                  <a:pt x="18045" y="18806"/>
                  <a:pt x="18025" y="18824"/>
                </a:cubicBezTo>
                <a:cubicBezTo>
                  <a:pt x="17839" y="18991"/>
                  <a:pt x="17645" y="19154"/>
                  <a:pt x="17449" y="19308"/>
                </a:cubicBezTo>
                <a:cubicBezTo>
                  <a:pt x="17440" y="19316"/>
                  <a:pt x="17430" y="19318"/>
                  <a:pt x="17420" y="19318"/>
                </a:cubicBezTo>
                <a:close/>
                <a:moveTo>
                  <a:pt x="3068" y="18319"/>
                </a:moveTo>
                <a:cubicBezTo>
                  <a:pt x="3056" y="18319"/>
                  <a:pt x="3043" y="18314"/>
                  <a:pt x="3034" y="18305"/>
                </a:cubicBezTo>
                <a:cubicBezTo>
                  <a:pt x="2859" y="18124"/>
                  <a:pt x="2689" y="17936"/>
                  <a:pt x="2530" y="17746"/>
                </a:cubicBezTo>
                <a:cubicBezTo>
                  <a:pt x="2514" y="17726"/>
                  <a:pt x="2516" y="17696"/>
                  <a:pt x="2536" y="17680"/>
                </a:cubicBezTo>
                <a:cubicBezTo>
                  <a:pt x="2556" y="17664"/>
                  <a:pt x="2586" y="17667"/>
                  <a:pt x="2602" y="17686"/>
                </a:cubicBezTo>
                <a:cubicBezTo>
                  <a:pt x="2760" y="17875"/>
                  <a:pt x="2929" y="18062"/>
                  <a:pt x="3103" y="18241"/>
                </a:cubicBezTo>
                <a:cubicBezTo>
                  <a:pt x="3120" y="18259"/>
                  <a:pt x="3120" y="18289"/>
                  <a:pt x="3102" y="18307"/>
                </a:cubicBezTo>
                <a:cubicBezTo>
                  <a:pt x="3092" y="18315"/>
                  <a:pt x="3079" y="18319"/>
                  <a:pt x="3068" y="18319"/>
                </a:cubicBezTo>
                <a:close/>
                <a:moveTo>
                  <a:pt x="18535" y="18314"/>
                </a:moveTo>
                <a:cubicBezTo>
                  <a:pt x="18523" y="18314"/>
                  <a:pt x="18511" y="18309"/>
                  <a:pt x="18502" y="18300"/>
                </a:cubicBezTo>
                <a:cubicBezTo>
                  <a:pt x="18484" y="18283"/>
                  <a:pt x="18484" y="18253"/>
                  <a:pt x="18501" y="18235"/>
                </a:cubicBezTo>
                <a:cubicBezTo>
                  <a:pt x="18674" y="18056"/>
                  <a:pt x="18841" y="17869"/>
                  <a:pt x="19001" y="17679"/>
                </a:cubicBezTo>
                <a:cubicBezTo>
                  <a:pt x="19017" y="17659"/>
                  <a:pt x="19046" y="17657"/>
                  <a:pt x="19066" y="17673"/>
                </a:cubicBezTo>
                <a:cubicBezTo>
                  <a:pt x="19086" y="17689"/>
                  <a:pt x="19089" y="17719"/>
                  <a:pt x="19073" y="17739"/>
                </a:cubicBezTo>
                <a:cubicBezTo>
                  <a:pt x="18912" y="17930"/>
                  <a:pt x="18742" y="18119"/>
                  <a:pt x="18568" y="18299"/>
                </a:cubicBezTo>
                <a:cubicBezTo>
                  <a:pt x="18559" y="18309"/>
                  <a:pt x="18547" y="18314"/>
                  <a:pt x="18535" y="18314"/>
                </a:cubicBezTo>
                <a:close/>
                <a:moveTo>
                  <a:pt x="2102" y="17172"/>
                </a:moveTo>
                <a:cubicBezTo>
                  <a:pt x="2088" y="17172"/>
                  <a:pt x="2074" y="17166"/>
                  <a:pt x="2065" y="17153"/>
                </a:cubicBezTo>
                <a:cubicBezTo>
                  <a:pt x="1917" y="16951"/>
                  <a:pt x="1776" y="16741"/>
                  <a:pt x="1643" y="16529"/>
                </a:cubicBezTo>
                <a:cubicBezTo>
                  <a:pt x="1629" y="16507"/>
                  <a:pt x="1635" y="16478"/>
                  <a:pt x="1658" y="16465"/>
                </a:cubicBezTo>
                <a:cubicBezTo>
                  <a:pt x="1679" y="16451"/>
                  <a:pt x="1709" y="16457"/>
                  <a:pt x="1722" y="16480"/>
                </a:cubicBezTo>
                <a:cubicBezTo>
                  <a:pt x="1854" y="16690"/>
                  <a:pt x="1994" y="16897"/>
                  <a:pt x="2141" y="17099"/>
                </a:cubicBezTo>
                <a:cubicBezTo>
                  <a:pt x="2156" y="17120"/>
                  <a:pt x="2152" y="17148"/>
                  <a:pt x="2131" y="17163"/>
                </a:cubicBezTo>
                <a:cubicBezTo>
                  <a:pt x="2122" y="17168"/>
                  <a:pt x="2112" y="17172"/>
                  <a:pt x="2102" y="17172"/>
                </a:cubicBezTo>
                <a:close/>
                <a:moveTo>
                  <a:pt x="19499" y="17166"/>
                </a:moveTo>
                <a:cubicBezTo>
                  <a:pt x="19489" y="17166"/>
                  <a:pt x="19480" y="17163"/>
                  <a:pt x="19471" y="17157"/>
                </a:cubicBezTo>
                <a:cubicBezTo>
                  <a:pt x="19450" y="17142"/>
                  <a:pt x="19447" y="17112"/>
                  <a:pt x="19462" y="17092"/>
                </a:cubicBezTo>
                <a:cubicBezTo>
                  <a:pt x="19608" y="16891"/>
                  <a:pt x="19749" y="16682"/>
                  <a:pt x="19880" y="16473"/>
                </a:cubicBezTo>
                <a:cubicBezTo>
                  <a:pt x="19894" y="16452"/>
                  <a:pt x="19923" y="16445"/>
                  <a:pt x="19945" y="16458"/>
                </a:cubicBezTo>
                <a:cubicBezTo>
                  <a:pt x="19967" y="16472"/>
                  <a:pt x="19973" y="16501"/>
                  <a:pt x="19960" y="16523"/>
                </a:cubicBezTo>
                <a:cubicBezTo>
                  <a:pt x="19827" y="16734"/>
                  <a:pt x="19685" y="16944"/>
                  <a:pt x="19537" y="17148"/>
                </a:cubicBezTo>
                <a:cubicBezTo>
                  <a:pt x="19527" y="17158"/>
                  <a:pt x="19514" y="17166"/>
                  <a:pt x="19499" y="17166"/>
                </a:cubicBezTo>
                <a:close/>
                <a:moveTo>
                  <a:pt x="1306" y="15902"/>
                </a:moveTo>
                <a:cubicBezTo>
                  <a:pt x="1290" y="15902"/>
                  <a:pt x="1274" y="15893"/>
                  <a:pt x="1265" y="15877"/>
                </a:cubicBezTo>
                <a:cubicBezTo>
                  <a:pt x="1147" y="15654"/>
                  <a:pt x="1035" y="15427"/>
                  <a:pt x="934" y="15201"/>
                </a:cubicBezTo>
                <a:cubicBezTo>
                  <a:pt x="924" y="15177"/>
                  <a:pt x="934" y="15150"/>
                  <a:pt x="958" y="15139"/>
                </a:cubicBezTo>
                <a:cubicBezTo>
                  <a:pt x="982" y="15129"/>
                  <a:pt x="1009" y="15139"/>
                  <a:pt x="1020" y="15162"/>
                </a:cubicBezTo>
                <a:cubicBezTo>
                  <a:pt x="1121" y="15387"/>
                  <a:pt x="1231" y="15612"/>
                  <a:pt x="1348" y="15832"/>
                </a:cubicBezTo>
                <a:cubicBezTo>
                  <a:pt x="1361" y="15854"/>
                  <a:pt x="1352" y="15883"/>
                  <a:pt x="1330" y="15895"/>
                </a:cubicBezTo>
                <a:cubicBezTo>
                  <a:pt x="1321" y="15899"/>
                  <a:pt x="1313" y="15902"/>
                  <a:pt x="1306" y="15902"/>
                </a:cubicBezTo>
                <a:close/>
                <a:moveTo>
                  <a:pt x="20295" y="15893"/>
                </a:moveTo>
                <a:cubicBezTo>
                  <a:pt x="20288" y="15893"/>
                  <a:pt x="20280" y="15892"/>
                  <a:pt x="20273" y="15888"/>
                </a:cubicBezTo>
                <a:cubicBezTo>
                  <a:pt x="20251" y="15876"/>
                  <a:pt x="20242" y="15848"/>
                  <a:pt x="20254" y="15825"/>
                </a:cubicBezTo>
                <a:cubicBezTo>
                  <a:pt x="20371" y="15605"/>
                  <a:pt x="20482" y="15380"/>
                  <a:pt x="20582" y="15152"/>
                </a:cubicBezTo>
                <a:cubicBezTo>
                  <a:pt x="20592" y="15129"/>
                  <a:pt x="20620" y="15119"/>
                  <a:pt x="20644" y="15129"/>
                </a:cubicBezTo>
                <a:cubicBezTo>
                  <a:pt x="20668" y="15139"/>
                  <a:pt x="20678" y="15167"/>
                  <a:pt x="20668" y="15191"/>
                </a:cubicBezTo>
                <a:cubicBezTo>
                  <a:pt x="20566" y="15419"/>
                  <a:pt x="20454" y="15647"/>
                  <a:pt x="20336" y="15869"/>
                </a:cubicBezTo>
                <a:cubicBezTo>
                  <a:pt x="20329" y="15884"/>
                  <a:pt x="20313" y="15893"/>
                  <a:pt x="20295" y="15893"/>
                </a:cubicBezTo>
                <a:close/>
                <a:moveTo>
                  <a:pt x="695" y="14533"/>
                </a:moveTo>
                <a:cubicBezTo>
                  <a:pt x="676" y="14533"/>
                  <a:pt x="657" y="14522"/>
                  <a:pt x="651" y="14502"/>
                </a:cubicBezTo>
                <a:cubicBezTo>
                  <a:pt x="565" y="14268"/>
                  <a:pt x="487" y="14027"/>
                  <a:pt x="418" y="13785"/>
                </a:cubicBezTo>
                <a:cubicBezTo>
                  <a:pt x="410" y="13760"/>
                  <a:pt x="425" y="13734"/>
                  <a:pt x="450" y="13728"/>
                </a:cubicBezTo>
                <a:cubicBezTo>
                  <a:pt x="475" y="13720"/>
                  <a:pt x="501" y="13735"/>
                  <a:pt x="507" y="13760"/>
                </a:cubicBezTo>
                <a:cubicBezTo>
                  <a:pt x="575" y="14000"/>
                  <a:pt x="654" y="14239"/>
                  <a:pt x="738" y="14471"/>
                </a:cubicBezTo>
                <a:cubicBezTo>
                  <a:pt x="747" y="14495"/>
                  <a:pt x="734" y="14522"/>
                  <a:pt x="711" y="14531"/>
                </a:cubicBezTo>
                <a:cubicBezTo>
                  <a:pt x="706" y="14532"/>
                  <a:pt x="701" y="14533"/>
                  <a:pt x="695" y="14533"/>
                </a:cubicBezTo>
                <a:close/>
                <a:moveTo>
                  <a:pt x="20907" y="14521"/>
                </a:moveTo>
                <a:cubicBezTo>
                  <a:pt x="20902" y="14521"/>
                  <a:pt x="20895" y="14520"/>
                  <a:pt x="20890" y="14518"/>
                </a:cubicBezTo>
                <a:cubicBezTo>
                  <a:pt x="20866" y="14510"/>
                  <a:pt x="20854" y="14482"/>
                  <a:pt x="20863" y="14459"/>
                </a:cubicBezTo>
                <a:cubicBezTo>
                  <a:pt x="20948" y="14225"/>
                  <a:pt x="21026" y="13986"/>
                  <a:pt x="21094" y="13748"/>
                </a:cubicBezTo>
                <a:cubicBezTo>
                  <a:pt x="21102" y="13723"/>
                  <a:pt x="21127" y="13709"/>
                  <a:pt x="21151" y="13715"/>
                </a:cubicBezTo>
                <a:cubicBezTo>
                  <a:pt x="21176" y="13723"/>
                  <a:pt x="21190" y="13748"/>
                  <a:pt x="21184" y="13773"/>
                </a:cubicBezTo>
                <a:cubicBezTo>
                  <a:pt x="21115" y="14012"/>
                  <a:pt x="21037" y="14254"/>
                  <a:pt x="20951" y="14490"/>
                </a:cubicBezTo>
                <a:cubicBezTo>
                  <a:pt x="20944" y="14510"/>
                  <a:pt x="20927" y="14521"/>
                  <a:pt x="20907" y="14521"/>
                </a:cubicBezTo>
                <a:close/>
                <a:moveTo>
                  <a:pt x="281" y="13091"/>
                </a:moveTo>
                <a:cubicBezTo>
                  <a:pt x="260" y="13091"/>
                  <a:pt x="240" y="13077"/>
                  <a:pt x="235" y="13054"/>
                </a:cubicBezTo>
                <a:cubicBezTo>
                  <a:pt x="183" y="12808"/>
                  <a:pt x="139" y="12558"/>
                  <a:pt x="104" y="12312"/>
                </a:cubicBezTo>
                <a:cubicBezTo>
                  <a:pt x="101" y="12286"/>
                  <a:pt x="118" y="12264"/>
                  <a:pt x="144" y="12260"/>
                </a:cubicBezTo>
                <a:cubicBezTo>
                  <a:pt x="171" y="12256"/>
                  <a:pt x="193" y="12275"/>
                  <a:pt x="196" y="12300"/>
                </a:cubicBezTo>
                <a:cubicBezTo>
                  <a:pt x="231" y="12545"/>
                  <a:pt x="275" y="12792"/>
                  <a:pt x="326" y="13036"/>
                </a:cubicBezTo>
                <a:cubicBezTo>
                  <a:pt x="331" y="13060"/>
                  <a:pt x="314" y="13085"/>
                  <a:pt x="290" y="13092"/>
                </a:cubicBezTo>
                <a:cubicBezTo>
                  <a:pt x="287" y="13091"/>
                  <a:pt x="283" y="13091"/>
                  <a:pt x="281" y="13091"/>
                </a:cubicBezTo>
                <a:close/>
                <a:moveTo>
                  <a:pt x="21319" y="13079"/>
                </a:moveTo>
                <a:cubicBezTo>
                  <a:pt x="21315" y="13079"/>
                  <a:pt x="21313" y="13079"/>
                  <a:pt x="21309" y="13078"/>
                </a:cubicBezTo>
                <a:cubicBezTo>
                  <a:pt x="21284" y="13073"/>
                  <a:pt x="21268" y="13048"/>
                  <a:pt x="21273" y="13023"/>
                </a:cubicBezTo>
                <a:cubicBezTo>
                  <a:pt x="21324" y="12781"/>
                  <a:pt x="21368" y="12533"/>
                  <a:pt x="21402" y="12287"/>
                </a:cubicBezTo>
                <a:cubicBezTo>
                  <a:pt x="21406" y="12262"/>
                  <a:pt x="21429" y="12244"/>
                  <a:pt x="21455" y="12248"/>
                </a:cubicBezTo>
                <a:cubicBezTo>
                  <a:pt x="21481" y="12251"/>
                  <a:pt x="21498" y="12275"/>
                  <a:pt x="21494" y="12300"/>
                </a:cubicBezTo>
                <a:cubicBezTo>
                  <a:pt x="21460" y="12547"/>
                  <a:pt x="21416" y="12797"/>
                  <a:pt x="21365" y="13042"/>
                </a:cubicBezTo>
                <a:cubicBezTo>
                  <a:pt x="21360" y="13064"/>
                  <a:pt x="21342" y="13079"/>
                  <a:pt x="21319" y="13079"/>
                </a:cubicBezTo>
                <a:close/>
                <a:moveTo>
                  <a:pt x="72" y="11606"/>
                </a:moveTo>
                <a:cubicBezTo>
                  <a:pt x="47" y="11606"/>
                  <a:pt x="27" y="11588"/>
                  <a:pt x="26" y="11563"/>
                </a:cubicBezTo>
                <a:cubicBezTo>
                  <a:pt x="9" y="11313"/>
                  <a:pt x="0" y="11059"/>
                  <a:pt x="0" y="10810"/>
                </a:cubicBezTo>
                <a:cubicBezTo>
                  <a:pt x="0" y="10783"/>
                  <a:pt x="21" y="10762"/>
                  <a:pt x="47" y="10762"/>
                </a:cubicBezTo>
                <a:lnTo>
                  <a:pt x="47" y="10762"/>
                </a:lnTo>
                <a:cubicBezTo>
                  <a:pt x="73" y="10762"/>
                  <a:pt x="94" y="10783"/>
                  <a:pt x="94" y="10810"/>
                </a:cubicBezTo>
                <a:cubicBezTo>
                  <a:pt x="94" y="11058"/>
                  <a:pt x="103" y="11309"/>
                  <a:pt x="121" y="11557"/>
                </a:cubicBezTo>
                <a:cubicBezTo>
                  <a:pt x="122" y="11583"/>
                  <a:pt x="103" y="11605"/>
                  <a:pt x="77" y="11606"/>
                </a:cubicBezTo>
                <a:cubicBezTo>
                  <a:pt x="75" y="11606"/>
                  <a:pt x="73" y="11606"/>
                  <a:pt x="72" y="11606"/>
                </a:cubicBezTo>
                <a:close/>
                <a:moveTo>
                  <a:pt x="21527" y="11594"/>
                </a:moveTo>
                <a:cubicBezTo>
                  <a:pt x="21525" y="11594"/>
                  <a:pt x="21524" y="11594"/>
                  <a:pt x="21523" y="11594"/>
                </a:cubicBezTo>
                <a:cubicBezTo>
                  <a:pt x="21497" y="11593"/>
                  <a:pt x="21478" y="11570"/>
                  <a:pt x="21479" y="11544"/>
                </a:cubicBezTo>
                <a:cubicBezTo>
                  <a:pt x="21497" y="11298"/>
                  <a:pt x="21506" y="11047"/>
                  <a:pt x="21506" y="10797"/>
                </a:cubicBezTo>
                <a:lnTo>
                  <a:pt x="21506" y="10772"/>
                </a:lnTo>
                <a:cubicBezTo>
                  <a:pt x="21506" y="10746"/>
                  <a:pt x="21527" y="10725"/>
                  <a:pt x="21553" y="10725"/>
                </a:cubicBezTo>
                <a:cubicBezTo>
                  <a:pt x="21579" y="10725"/>
                  <a:pt x="21600" y="10746"/>
                  <a:pt x="21600" y="10772"/>
                </a:cubicBezTo>
                <a:lnTo>
                  <a:pt x="21600" y="10797"/>
                </a:lnTo>
                <a:cubicBezTo>
                  <a:pt x="21600" y="11048"/>
                  <a:pt x="21591" y="11302"/>
                  <a:pt x="21574" y="11550"/>
                </a:cubicBezTo>
                <a:cubicBezTo>
                  <a:pt x="21571" y="11574"/>
                  <a:pt x="21550" y="11594"/>
                  <a:pt x="21527" y="11594"/>
                </a:cubicBezTo>
                <a:close/>
                <a:moveTo>
                  <a:pt x="71" y="10106"/>
                </a:moveTo>
                <a:cubicBezTo>
                  <a:pt x="70" y="10106"/>
                  <a:pt x="68" y="10106"/>
                  <a:pt x="67" y="10106"/>
                </a:cubicBezTo>
                <a:cubicBezTo>
                  <a:pt x="41" y="10105"/>
                  <a:pt x="22" y="10082"/>
                  <a:pt x="24" y="10056"/>
                </a:cubicBezTo>
                <a:cubicBezTo>
                  <a:pt x="41" y="9805"/>
                  <a:pt x="66" y="9553"/>
                  <a:pt x="101" y="9307"/>
                </a:cubicBezTo>
                <a:cubicBezTo>
                  <a:pt x="104" y="9282"/>
                  <a:pt x="127" y="9262"/>
                  <a:pt x="153" y="9267"/>
                </a:cubicBezTo>
                <a:cubicBezTo>
                  <a:pt x="179" y="9271"/>
                  <a:pt x="196" y="9294"/>
                  <a:pt x="193" y="9319"/>
                </a:cubicBezTo>
                <a:cubicBezTo>
                  <a:pt x="159" y="9564"/>
                  <a:pt x="133" y="9814"/>
                  <a:pt x="117" y="10063"/>
                </a:cubicBezTo>
                <a:cubicBezTo>
                  <a:pt x="116" y="10087"/>
                  <a:pt x="94" y="10106"/>
                  <a:pt x="71" y="10106"/>
                </a:cubicBezTo>
                <a:close/>
                <a:moveTo>
                  <a:pt x="21524" y="10068"/>
                </a:moveTo>
                <a:cubicBezTo>
                  <a:pt x="21499" y="10068"/>
                  <a:pt x="21479" y="10049"/>
                  <a:pt x="21478" y="10024"/>
                </a:cubicBezTo>
                <a:cubicBezTo>
                  <a:pt x="21461" y="9775"/>
                  <a:pt x="21434" y="9526"/>
                  <a:pt x="21400" y="9281"/>
                </a:cubicBezTo>
                <a:cubicBezTo>
                  <a:pt x="21396" y="9255"/>
                  <a:pt x="21414" y="9232"/>
                  <a:pt x="21440" y="9229"/>
                </a:cubicBezTo>
                <a:cubicBezTo>
                  <a:pt x="21467" y="9225"/>
                  <a:pt x="21489" y="9242"/>
                  <a:pt x="21492" y="9268"/>
                </a:cubicBezTo>
                <a:cubicBezTo>
                  <a:pt x="21527" y="9514"/>
                  <a:pt x="21554" y="9767"/>
                  <a:pt x="21571" y="10018"/>
                </a:cubicBezTo>
                <a:cubicBezTo>
                  <a:pt x="21573" y="10044"/>
                  <a:pt x="21554" y="10066"/>
                  <a:pt x="21528" y="10068"/>
                </a:cubicBezTo>
                <a:cubicBezTo>
                  <a:pt x="21527" y="10068"/>
                  <a:pt x="21525" y="10068"/>
                  <a:pt x="21524" y="10068"/>
                </a:cubicBezTo>
                <a:close/>
                <a:moveTo>
                  <a:pt x="276" y="8620"/>
                </a:moveTo>
                <a:cubicBezTo>
                  <a:pt x="272" y="8620"/>
                  <a:pt x="270" y="8620"/>
                  <a:pt x="266" y="8618"/>
                </a:cubicBezTo>
                <a:cubicBezTo>
                  <a:pt x="241" y="8613"/>
                  <a:pt x="225" y="8589"/>
                  <a:pt x="230" y="8564"/>
                </a:cubicBezTo>
                <a:cubicBezTo>
                  <a:pt x="282" y="8319"/>
                  <a:pt x="342" y="8071"/>
                  <a:pt x="411" y="7832"/>
                </a:cubicBezTo>
                <a:cubicBezTo>
                  <a:pt x="419" y="7807"/>
                  <a:pt x="444" y="7793"/>
                  <a:pt x="468" y="7799"/>
                </a:cubicBezTo>
                <a:cubicBezTo>
                  <a:pt x="493" y="7807"/>
                  <a:pt x="507" y="7832"/>
                  <a:pt x="501" y="7856"/>
                </a:cubicBezTo>
                <a:cubicBezTo>
                  <a:pt x="434" y="8095"/>
                  <a:pt x="373" y="8339"/>
                  <a:pt x="322" y="8582"/>
                </a:cubicBezTo>
                <a:cubicBezTo>
                  <a:pt x="317" y="8605"/>
                  <a:pt x="297" y="8620"/>
                  <a:pt x="276" y="8620"/>
                </a:cubicBezTo>
                <a:close/>
                <a:moveTo>
                  <a:pt x="21314" y="8584"/>
                </a:moveTo>
                <a:cubicBezTo>
                  <a:pt x="21293" y="8584"/>
                  <a:pt x="21273" y="8569"/>
                  <a:pt x="21268" y="8546"/>
                </a:cubicBezTo>
                <a:cubicBezTo>
                  <a:pt x="21216" y="8304"/>
                  <a:pt x="21155" y="8059"/>
                  <a:pt x="21087" y="7822"/>
                </a:cubicBezTo>
                <a:cubicBezTo>
                  <a:pt x="21079" y="7797"/>
                  <a:pt x="21094" y="7771"/>
                  <a:pt x="21119" y="7765"/>
                </a:cubicBezTo>
                <a:cubicBezTo>
                  <a:pt x="21144" y="7757"/>
                  <a:pt x="21170" y="7772"/>
                  <a:pt x="21176" y="7797"/>
                </a:cubicBezTo>
                <a:cubicBezTo>
                  <a:pt x="21246" y="8037"/>
                  <a:pt x="21307" y="8283"/>
                  <a:pt x="21360" y="8528"/>
                </a:cubicBezTo>
                <a:cubicBezTo>
                  <a:pt x="21365" y="8552"/>
                  <a:pt x="21349" y="8577"/>
                  <a:pt x="21324" y="8584"/>
                </a:cubicBezTo>
                <a:cubicBezTo>
                  <a:pt x="21320" y="8582"/>
                  <a:pt x="21317" y="8584"/>
                  <a:pt x="21314" y="8584"/>
                </a:cubicBezTo>
                <a:close/>
                <a:moveTo>
                  <a:pt x="686" y="7177"/>
                </a:moveTo>
                <a:cubicBezTo>
                  <a:pt x="681" y="7177"/>
                  <a:pt x="675" y="7175"/>
                  <a:pt x="670" y="7174"/>
                </a:cubicBezTo>
                <a:cubicBezTo>
                  <a:pt x="646" y="7165"/>
                  <a:pt x="634" y="7138"/>
                  <a:pt x="642" y="7114"/>
                </a:cubicBezTo>
                <a:cubicBezTo>
                  <a:pt x="728" y="6880"/>
                  <a:pt x="823" y="6643"/>
                  <a:pt x="924" y="6415"/>
                </a:cubicBezTo>
                <a:cubicBezTo>
                  <a:pt x="934" y="6391"/>
                  <a:pt x="962" y="6381"/>
                  <a:pt x="987" y="6391"/>
                </a:cubicBezTo>
                <a:cubicBezTo>
                  <a:pt x="1010" y="6401"/>
                  <a:pt x="1020" y="6430"/>
                  <a:pt x="1010" y="6453"/>
                </a:cubicBezTo>
                <a:cubicBezTo>
                  <a:pt x="910" y="6681"/>
                  <a:pt x="815" y="6914"/>
                  <a:pt x="731" y="7147"/>
                </a:cubicBezTo>
                <a:cubicBezTo>
                  <a:pt x="723" y="7165"/>
                  <a:pt x="706" y="7177"/>
                  <a:pt x="686" y="7177"/>
                </a:cubicBezTo>
                <a:close/>
                <a:moveTo>
                  <a:pt x="20898" y="7142"/>
                </a:moveTo>
                <a:cubicBezTo>
                  <a:pt x="20879" y="7142"/>
                  <a:pt x="20861" y="7131"/>
                  <a:pt x="20854" y="7111"/>
                </a:cubicBezTo>
                <a:cubicBezTo>
                  <a:pt x="20769" y="6878"/>
                  <a:pt x="20674" y="6646"/>
                  <a:pt x="20574" y="6420"/>
                </a:cubicBezTo>
                <a:cubicBezTo>
                  <a:pt x="20564" y="6396"/>
                  <a:pt x="20574" y="6369"/>
                  <a:pt x="20597" y="6358"/>
                </a:cubicBezTo>
                <a:cubicBezTo>
                  <a:pt x="20621" y="6348"/>
                  <a:pt x="20648" y="6358"/>
                  <a:pt x="20659" y="6381"/>
                </a:cubicBezTo>
                <a:cubicBezTo>
                  <a:pt x="20761" y="6609"/>
                  <a:pt x="20857" y="6844"/>
                  <a:pt x="20943" y="7078"/>
                </a:cubicBezTo>
                <a:cubicBezTo>
                  <a:pt x="20951" y="7102"/>
                  <a:pt x="20939" y="7129"/>
                  <a:pt x="20915" y="7138"/>
                </a:cubicBezTo>
                <a:cubicBezTo>
                  <a:pt x="20909" y="7141"/>
                  <a:pt x="20904" y="7142"/>
                  <a:pt x="20898" y="7142"/>
                </a:cubicBezTo>
                <a:close/>
                <a:moveTo>
                  <a:pt x="1296" y="5804"/>
                </a:moveTo>
                <a:cubicBezTo>
                  <a:pt x="1289" y="5804"/>
                  <a:pt x="1281" y="5803"/>
                  <a:pt x="1274" y="5800"/>
                </a:cubicBezTo>
                <a:cubicBezTo>
                  <a:pt x="1251" y="5787"/>
                  <a:pt x="1243" y="5760"/>
                  <a:pt x="1254" y="5736"/>
                </a:cubicBezTo>
                <a:cubicBezTo>
                  <a:pt x="1371" y="5515"/>
                  <a:pt x="1497" y="5295"/>
                  <a:pt x="1630" y="5082"/>
                </a:cubicBezTo>
                <a:cubicBezTo>
                  <a:pt x="1644" y="5060"/>
                  <a:pt x="1673" y="5054"/>
                  <a:pt x="1695" y="5067"/>
                </a:cubicBezTo>
                <a:cubicBezTo>
                  <a:pt x="1717" y="5081"/>
                  <a:pt x="1723" y="5110"/>
                  <a:pt x="1710" y="5132"/>
                </a:cubicBezTo>
                <a:cubicBezTo>
                  <a:pt x="1578" y="5343"/>
                  <a:pt x="1453" y="5561"/>
                  <a:pt x="1336" y="5780"/>
                </a:cubicBezTo>
                <a:cubicBezTo>
                  <a:pt x="1328" y="5796"/>
                  <a:pt x="1312" y="5804"/>
                  <a:pt x="1296" y="5804"/>
                </a:cubicBezTo>
                <a:close/>
                <a:moveTo>
                  <a:pt x="20285" y="5775"/>
                </a:moveTo>
                <a:cubicBezTo>
                  <a:pt x="20269" y="5775"/>
                  <a:pt x="20253" y="5766"/>
                  <a:pt x="20244" y="5750"/>
                </a:cubicBezTo>
                <a:cubicBezTo>
                  <a:pt x="20128" y="5532"/>
                  <a:pt x="20002" y="5315"/>
                  <a:pt x="19869" y="5105"/>
                </a:cubicBezTo>
                <a:cubicBezTo>
                  <a:pt x="19855" y="5084"/>
                  <a:pt x="19862" y="5054"/>
                  <a:pt x="19884" y="5040"/>
                </a:cubicBezTo>
                <a:cubicBezTo>
                  <a:pt x="19905" y="5026"/>
                  <a:pt x="19935" y="5033"/>
                  <a:pt x="19949" y="5055"/>
                </a:cubicBezTo>
                <a:cubicBezTo>
                  <a:pt x="20082" y="5268"/>
                  <a:pt x="20210" y="5486"/>
                  <a:pt x="20326" y="5706"/>
                </a:cubicBezTo>
                <a:cubicBezTo>
                  <a:pt x="20339" y="5729"/>
                  <a:pt x="20330" y="5757"/>
                  <a:pt x="20308" y="5770"/>
                </a:cubicBezTo>
                <a:cubicBezTo>
                  <a:pt x="20300" y="5772"/>
                  <a:pt x="20293" y="5775"/>
                  <a:pt x="20285" y="5775"/>
                </a:cubicBezTo>
                <a:close/>
                <a:moveTo>
                  <a:pt x="2091" y="4532"/>
                </a:moveTo>
                <a:cubicBezTo>
                  <a:pt x="2081" y="4532"/>
                  <a:pt x="2073" y="4529"/>
                  <a:pt x="2064" y="4523"/>
                </a:cubicBezTo>
                <a:cubicBezTo>
                  <a:pt x="2043" y="4508"/>
                  <a:pt x="2039" y="4478"/>
                  <a:pt x="2054" y="4458"/>
                </a:cubicBezTo>
                <a:cubicBezTo>
                  <a:pt x="2201" y="4256"/>
                  <a:pt x="2357" y="4056"/>
                  <a:pt x="2517" y="3864"/>
                </a:cubicBezTo>
                <a:cubicBezTo>
                  <a:pt x="2534" y="3844"/>
                  <a:pt x="2563" y="3842"/>
                  <a:pt x="2583" y="3858"/>
                </a:cubicBezTo>
                <a:cubicBezTo>
                  <a:pt x="2603" y="3874"/>
                  <a:pt x="2606" y="3904"/>
                  <a:pt x="2590" y="3924"/>
                </a:cubicBezTo>
                <a:cubicBezTo>
                  <a:pt x="2431" y="4114"/>
                  <a:pt x="2275" y="4313"/>
                  <a:pt x="2130" y="4513"/>
                </a:cubicBezTo>
                <a:cubicBezTo>
                  <a:pt x="2120" y="4524"/>
                  <a:pt x="2105" y="4532"/>
                  <a:pt x="2091" y="4532"/>
                </a:cubicBezTo>
                <a:close/>
                <a:moveTo>
                  <a:pt x="19488" y="4506"/>
                </a:moveTo>
                <a:cubicBezTo>
                  <a:pt x="19473" y="4506"/>
                  <a:pt x="19459" y="4499"/>
                  <a:pt x="19450" y="4487"/>
                </a:cubicBezTo>
                <a:cubicBezTo>
                  <a:pt x="19305" y="4287"/>
                  <a:pt x="19150" y="4089"/>
                  <a:pt x="18989" y="3899"/>
                </a:cubicBezTo>
                <a:cubicBezTo>
                  <a:pt x="18973" y="3879"/>
                  <a:pt x="18976" y="3849"/>
                  <a:pt x="18994" y="3833"/>
                </a:cubicBezTo>
                <a:cubicBezTo>
                  <a:pt x="19014" y="3817"/>
                  <a:pt x="19044" y="3820"/>
                  <a:pt x="19060" y="3838"/>
                </a:cubicBezTo>
                <a:cubicBezTo>
                  <a:pt x="19222" y="4030"/>
                  <a:pt x="19378" y="4230"/>
                  <a:pt x="19525" y="4431"/>
                </a:cubicBezTo>
                <a:cubicBezTo>
                  <a:pt x="19540" y="4452"/>
                  <a:pt x="19536" y="4481"/>
                  <a:pt x="19515" y="4496"/>
                </a:cubicBezTo>
                <a:cubicBezTo>
                  <a:pt x="19506" y="4502"/>
                  <a:pt x="19496" y="4506"/>
                  <a:pt x="19488" y="4506"/>
                </a:cubicBezTo>
                <a:close/>
                <a:moveTo>
                  <a:pt x="3054" y="3381"/>
                </a:moveTo>
                <a:cubicBezTo>
                  <a:pt x="3043" y="3381"/>
                  <a:pt x="3031" y="3376"/>
                  <a:pt x="3022" y="3368"/>
                </a:cubicBezTo>
                <a:cubicBezTo>
                  <a:pt x="3003" y="3351"/>
                  <a:pt x="3003" y="3321"/>
                  <a:pt x="3021" y="3303"/>
                </a:cubicBezTo>
                <a:cubicBezTo>
                  <a:pt x="3195" y="3122"/>
                  <a:pt x="3376" y="2946"/>
                  <a:pt x="3563" y="2778"/>
                </a:cubicBezTo>
                <a:cubicBezTo>
                  <a:pt x="3581" y="2761"/>
                  <a:pt x="3611" y="2762"/>
                  <a:pt x="3628" y="2782"/>
                </a:cubicBezTo>
                <a:cubicBezTo>
                  <a:pt x="3646" y="2802"/>
                  <a:pt x="3645" y="2830"/>
                  <a:pt x="3625" y="2848"/>
                </a:cubicBezTo>
                <a:cubicBezTo>
                  <a:pt x="3441" y="3014"/>
                  <a:pt x="3261" y="3189"/>
                  <a:pt x="3088" y="3367"/>
                </a:cubicBezTo>
                <a:cubicBezTo>
                  <a:pt x="3079" y="3377"/>
                  <a:pt x="3067" y="3381"/>
                  <a:pt x="3054" y="3381"/>
                </a:cubicBezTo>
                <a:close/>
                <a:moveTo>
                  <a:pt x="18521" y="3359"/>
                </a:moveTo>
                <a:cubicBezTo>
                  <a:pt x="18508" y="3359"/>
                  <a:pt x="18496" y="3354"/>
                  <a:pt x="18487" y="3345"/>
                </a:cubicBezTo>
                <a:cubicBezTo>
                  <a:pt x="18313" y="3166"/>
                  <a:pt x="18133" y="2992"/>
                  <a:pt x="17949" y="2827"/>
                </a:cubicBezTo>
                <a:cubicBezTo>
                  <a:pt x="17931" y="2809"/>
                  <a:pt x="17928" y="2779"/>
                  <a:pt x="17946" y="2761"/>
                </a:cubicBezTo>
                <a:cubicBezTo>
                  <a:pt x="17963" y="2742"/>
                  <a:pt x="17993" y="2740"/>
                  <a:pt x="18011" y="2757"/>
                </a:cubicBezTo>
                <a:cubicBezTo>
                  <a:pt x="18197" y="2923"/>
                  <a:pt x="18379" y="3099"/>
                  <a:pt x="18554" y="3280"/>
                </a:cubicBezTo>
                <a:cubicBezTo>
                  <a:pt x="18572" y="3299"/>
                  <a:pt x="18572" y="3329"/>
                  <a:pt x="18553" y="3346"/>
                </a:cubicBezTo>
                <a:cubicBezTo>
                  <a:pt x="18544" y="3354"/>
                  <a:pt x="18532" y="3359"/>
                  <a:pt x="18521" y="3359"/>
                </a:cubicBezTo>
                <a:close/>
                <a:moveTo>
                  <a:pt x="4168" y="2375"/>
                </a:moveTo>
                <a:cubicBezTo>
                  <a:pt x="4154" y="2375"/>
                  <a:pt x="4140" y="2369"/>
                  <a:pt x="4132" y="2358"/>
                </a:cubicBezTo>
                <a:cubicBezTo>
                  <a:pt x="4115" y="2338"/>
                  <a:pt x="4119" y="2308"/>
                  <a:pt x="4139" y="2292"/>
                </a:cubicBezTo>
                <a:cubicBezTo>
                  <a:pt x="4337" y="2137"/>
                  <a:pt x="4542" y="1988"/>
                  <a:pt x="4748" y="1848"/>
                </a:cubicBezTo>
                <a:cubicBezTo>
                  <a:pt x="4769" y="1833"/>
                  <a:pt x="4798" y="1840"/>
                  <a:pt x="4813" y="1861"/>
                </a:cubicBezTo>
                <a:cubicBezTo>
                  <a:pt x="4827" y="1882"/>
                  <a:pt x="4821" y="1911"/>
                  <a:pt x="4800" y="1925"/>
                </a:cubicBezTo>
                <a:cubicBezTo>
                  <a:pt x="4596" y="2063"/>
                  <a:pt x="4393" y="2211"/>
                  <a:pt x="4197" y="2365"/>
                </a:cubicBezTo>
                <a:cubicBezTo>
                  <a:pt x="4188" y="2373"/>
                  <a:pt x="4178" y="2375"/>
                  <a:pt x="4168" y="2375"/>
                </a:cubicBezTo>
                <a:close/>
                <a:moveTo>
                  <a:pt x="17405" y="2356"/>
                </a:moveTo>
                <a:cubicBezTo>
                  <a:pt x="17395" y="2356"/>
                  <a:pt x="17385" y="2352"/>
                  <a:pt x="17376" y="2346"/>
                </a:cubicBezTo>
                <a:cubicBezTo>
                  <a:pt x="17180" y="2193"/>
                  <a:pt x="16976" y="2045"/>
                  <a:pt x="16771" y="1907"/>
                </a:cubicBezTo>
                <a:cubicBezTo>
                  <a:pt x="16750" y="1892"/>
                  <a:pt x="16744" y="1863"/>
                  <a:pt x="16759" y="1842"/>
                </a:cubicBezTo>
                <a:cubicBezTo>
                  <a:pt x="16774" y="1821"/>
                  <a:pt x="16802" y="1815"/>
                  <a:pt x="16823" y="1830"/>
                </a:cubicBezTo>
                <a:cubicBezTo>
                  <a:pt x="17030" y="1969"/>
                  <a:pt x="17236" y="2118"/>
                  <a:pt x="17434" y="2272"/>
                </a:cubicBezTo>
                <a:cubicBezTo>
                  <a:pt x="17453" y="2288"/>
                  <a:pt x="17457" y="2317"/>
                  <a:pt x="17442" y="2338"/>
                </a:cubicBezTo>
                <a:cubicBezTo>
                  <a:pt x="17432" y="2349"/>
                  <a:pt x="17419" y="2356"/>
                  <a:pt x="17405" y="2356"/>
                </a:cubicBezTo>
                <a:close/>
                <a:moveTo>
                  <a:pt x="5408" y="1534"/>
                </a:moveTo>
                <a:cubicBezTo>
                  <a:pt x="5392" y="1534"/>
                  <a:pt x="5377" y="1525"/>
                  <a:pt x="5368" y="1510"/>
                </a:cubicBezTo>
                <a:cubicBezTo>
                  <a:pt x="5356" y="1488"/>
                  <a:pt x="5363" y="1459"/>
                  <a:pt x="5385" y="1447"/>
                </a:cubicBezTo>
                <a:cubicBezTo>
                  <a:pt x="5602" y="1321"/>
                  <a:pt x="5825" y="1202"/>
                  <a:pt x="6049" y="1091"/>
                </a:cubicBezTo>
                <a:cubicBezTo>
                  <a:pt x="6071" y="1080"/>
                  <a:pt x="6100" y="1090"/>
                  <a:pt x="6111" y="1113"/>
                </a:cubicBezTo>
                <a:cubicBezTo>
                  <a:pt x="6122" y="1136"/>
                  <a:pt x="6112" y="1164"/>
                  <a:pt x="6090" y="1175"/>
                </a:cubicBezTo>
                <a:cubicBezTo>
                  <a:pt x="5868" y="1284"/>
                  <a:pt x="5646" y="1402"/>
                  <a:pt x="5431" y="1527"/>
                </a:cubicBezTo>
                <a:cubicBezTo>
                  <a:pt x="5424" y="1533"/>
                  <a:pt x="5416" y="1534"/>
                  <a:pt x="5408" y="1534"/>
                </a:cubicBezTo>
                <a:close/>
                <a:moveTo>
                  <a:pt x="16160" y="1518"/>
                </a:moveTo>
                <a:cubicBezTo>
                  <a:pt x="16152" y="1518"/>
                  <a:pt x="16144" y="1515"/>
                  <a:pt x="16136" y="1512"/>
                </a:cubicBezTo>
                <a:cubicBezTo>
                  <a:pt x="15920" y="1387"/>
                  <a:pt x="15698" y="1269"/>
                  <a:pt x="15475" y="1161"/>
                </a:cubicBezTo>
                <a:cubicBezTo>
                  <a:pt x="15452" y="1150"/>
                  <a:pt x="15443" y="1123"/>
                  <a:pt x="15454" y="1099"/>
                </a:cubicBezTo>
                <a:cubicBezTo>
                  <a:pt x="15465" y="1075"/>
                  <a:pt x="15494" y="1065"/>
                  <a:pt x="15516" y="1078"/>
                </a:cubicBezTo>
                <a:cubicBezTo>
                  <a:pt x="15741" y="1187"/>
                  <a:pt x="15965" y="1305"/>
                  <a:pt x="16182" y="1431"/>
                </a:cubicBezTo>
                <a:cubicBezTo>
                  <a:pt x="16205" y="1443"/>
                  <a:pt x="16212" y="1472"/>
                  <a:pt x="16200" y="1494"/>
                </a:cubicBezTo>
                <a:cubicBezTo>
                  <a:pt x="16191" y="1509"/>
                  <a:pt x="16176" y="1518"/>
                  <a:pt x="16160" y="1518"/>
                </a:cubicBezTo>
                <a:close/>
                <a:moveTo>
                  <a:pt x="6753" y="874"/>
                </a:moveTo>
                <a:cubicBezTo>
                  <a:pt x="6735" y="874"/>
                  <a:pt x="6717" y="863"/>
                  <a:pt x="6710" y="845"/>
                </a:cubicBezTo>
                <a:cubicBezTo>
                  <a:pt x="6700" y="822"/>
                  <a:pt x="6711" y="794"/>
                  <a:pt x="6736" y="785"/>
                </a:cubicBezTo>
                <a:cubicBezTo>
                  <a:pt x="6968" y="690"/>
                  <a:pt x="7206" y="603"/>
                  <a:pt x="7444" y="526"/>
                </a:cubicBezTo>
                <a:cubicBezTo>
                  <a:pt x="7469" y="517"/>
                  <a:pt x="7495" y="531"/>
                  <a:pt x="7503" y="556"/>
                </a:cubicBezTo>
                <a:cubicBezTo>
                  <a:pt x="7510" y="581"/>
                  <a:pt x="7498" y="607"/>
                  <a:pt x="7473" y="614"/>
                </a:cubicBezTo>
                <a:cubicBezTo>
                  <a:pt x="7237" y="691"/>
                  <a:pt x="7001" y="777"/>
                  <a:pt x="6771" y="871"/>
                </a:cubicBezTo>
                <a:cubicBezTo>
                  <a:pt x="6766" y="874"/>
                  <a:pt x="6760" y="874"/>
                  <a:pt x="6753" y="874"/>
                </a:cubicBezTo>
                <a:close/>
                <a:moveTo>
                  <a:pt x="14809" y="860"/>
                </a:moveTo>
                <a:cubicBezTo>
                  <a:pt x="14803" y="860"/>
                  <a:pt x="14798" y="859"/>
                  <a:pt x="14792" y="857"/>
                </a:cubicBezTo>
                <a:cubicBezTo>
                  <a:pt x="14562" y="765"/>
                  <a:pt x="14326" y="679"/>
                  <a:pt x="14089" y="602"/>
                </a:cubicBezTo>
                <a:cubicBezTo>
                  <a:pt x="14064" y="594"/>
                  <a:pt x="14050" y="568"/>
                  <a:pt x="14059" y="543"/>
                </a:cubicBezTo>
                <a:cubicBezTo>
                  <a:pt x="14066" y="519"/>
                  <a:pt x="14093" y="505"/>
                  <a:pt x="14117" y="514"/>
                </a:cubicBezTo>
                <a:cubicBezTo>
                  <a:pt x="14356" y="591"/>
                  <a:pt x="14594" y="678"/>
                  <a:pt x="14827" y="771"/>
                </a:cubicBezTo>
                <a:cubicBezTo>
                  <a:pt x="14850" y="781"/>
                  <a:pt x="14863" y="808"/>
                  <a:pt x="14853" y="832"/>
                </a:cubicBezTo>
                <a:cubicBezTo>
                  <a:pt x="14845" y="849"/>
                  <a:pt x="14828" y="860"/>
                  <a:pt x="14809" y="860"/>
                </a:cubicBezTo>
                <a:close/>
                <a:moveTo>
                  <a:pt x="8180" y="409"/>
                </a:moveTo>
                <a:cubicBezTo>
                  <a:pt x="8159" y="409"/>
                  <a:pt x="8140" y="395"/>
                  <a:pt x="8135" y="374"/>
                </a:cubicBezTo>
                <a:cubicBezTo>
                  <a:pt x="8129" y="349"/>
                  <a:pt x="8144" y="325"/>
                  <a:pt x="8169" y="317"/>
                </a:cubicBezTo>
                <a:cubicBezTo>
                  <a:pt x="8412" y="256"/>
                  <a:pt x="8660" y="203"/>
                  <a:pt x="8906" y="161"/>
                </a:cubicBezTo>
                <a:cubicBezTo>
                  <a:pt x="8932" y="156"/>
                  <a:pt x="8955" y="173"/>
                  <a:pt x="8959" y="198"/>
                </a:cubicBezTo>
                <a:cubicBezTo>
                  <a:pt x="8964" y="223"/>
                  <a:pt x="8947" y="248"/>
                  <a:pt x="8922" y="251"/>
                </a:cubicBezTo>
                <a:cubicBezTo>
                  <a:pt x="8678" y="295"/>
                  <a:pt x="8432" y="347"/>
                  <a:pt x="8191" y="407"/>
                </a:cubicBezTo>
                <a:cubicBezTo>
                  <a:pt x="8187" y="408"/>
                  <a:pt x="8184" y="409"/>
                  <a:pt x="8180" y="409"/>
                </a:cubicBezTo>
                <a:close/>
                <a:moveTo>
                  <a:pt x="13381" y="399"/>
                </a:moveTo>
                <a:cubicBezTo>
                  <a:pt x="13378" y="399"/>
                  <a:pt x="13374" y="399"/>
                  <a:pt x="13370" y="398"/>
                </a:cubicBezTo>
                <a:cubicBezTo>
                  <a:pt x="13129" y="338"/>
                  <a:pt x="12883" y="287"/>
                  <a:pt x="12640" y="245"/>
                </a:cubicBezTo>
                <a:cubicBezTo>
                  <a:pt x="12615" y="240"/>
                  <a:pt x="12597" y="217"/>
                  <a:pt x="12602" y="192"/>
                </a:cubicBezTo>
                <a:cubicBezTo>
                  <a:pt x="12606" y="167"/>
                  <a:pt x="12628" y="149"/>
                  <a:pt x="12656" y="154"/>
                </a:cubicBezTo>
                <a:cubicBezTo>
                  <a:pt x="12902" y="197"/>
                  <a:pt x="13150" y="249"/>
                  <a:pt x="13393" y="308"/>
                </a:cubicBezTo>
                <a:cubicBezTo>
                  <a:pt x="13418" y="315"/>
                  <a:pt x="13432" y="340"/>
                  <a:pt x="13426" y="364"/>
                </a:cubicBezTo>
                <a:cubicBezTo>
                  <a:pt x="13421" y="386"/>
                  <a:pt x="13403" y="399"/>
                  <a:pt x="13381" y="399"/>
                </a:cubicBezTo>
                <a:close/>
                <a:moveTo>
                  <a:pt x="9656" y="148"/>
                </a:moveTo>
                <a:cubicBezTo>
                  <a:pt x="9633" y="148"/>
                  <a:pt x="9613" y="131"/>
                  <a:pt x="9610" y="106"/>
                </a:cubicBezTo>
                <a:cubicBezTo>
                  <a:pt x="9608" y="80"/>
                  <a:pt x="9626" y="57"/>
                  <a:pt x="9651" y="55"/>
                </a:cubicBezTo>
                <a:cubicBezTo>
                  <a:pt x="9900" y="29"/>
                  <a:pt x="10152" y="11"/>
                  <a:pt x="10403" y="1"/>
                </a:cubicBezTo>
                <a:cubicBezTo>
                  <a:pt x="10433" y="3"/>
                  <a:pt x="10450" y="21"/>
                  <a:pt x="10451" y="46"/>
                </a:cubicBezTo>
                <a:cubicBezTo>
                  <a:pt x="10453" y="72"/>
                  <a:pt x="10433" y="93"/>
                  <a:pt x="10407" y="95"/>
                </a:cubicBezTo>
                <a:cubicBezTo>
                  <a:pt x="10158" y="103"/>
                  <a:pt x="9907" y="121"/>
                  <a:pt x="9661" y="147"/>
                </a:cubicBezTo>
                <a:cubicBezTo>
                  <a:pt x="9660" y="147"/>
                  <a:pt x="9657" y="148"/>
                  <a:pt x="9656" y="148"/>
                </a:cubicBezTo>
                <a:close/>
                <a:moveTo>
                  <a:pt x="11904" y="143"/>
                </a:moveTo>
                <a:cubicBezTo>
                  <a:pt x="11903" y="143"/>
                  <a:pt x="11900" y="143"/>
                  <a:pt x="11899" y="143"/>
                </a:cubicBezTo>
                <a:cubicBezTo>
                  <a:pt x="11653" y="118"/>
                  <a:pt x="11402" y="101"/>
                  <a:pt x="11154" y="93"/>
                </a:cubicBezTo>
                <a:cubicBezTo>
                  <a:pt x="11127" y="92"/>
                  <a:pt x="11108" y="71"/>
                  <a:pt x="11109" y="45"/>
                </a:cubicBezTo>
                <a:cubicBezTo>
                  <a:pt x="11110" y="19"/>
                  <a:pt x="11127" y="-1"/>
                  <a:pt x="11157" y="0"/>
                </a:cubicBezTo>
                <a:cubicBezTo>
                  <a:pt x="11408" y="9"/>
                  <a:pt x="11661" y="25"/>
                  <a:pt x="11909" y="51"/>
                </a:cubicBezTo>
                <a:cubicBezTo>
                  <a:pt x="11935" y="54"/>
                  <a:pt x="11954" y="77"/>
                  <a:pt x="11950" y="102"/>
                </a:cubicBezTo>
                <a:cubicBezTo>
                  <a:pt x="11948" y="126"/>
                  <a:pt x="11928" y="143"/>
                  <a:pt x="11904" y="143"/>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6" name="Shape">
            <a:extLst>
              <a:ext uri="{FF2B5EF4-FFF2-40B4-BE49-F238E27FC236}">
                <a16:creationId xmlns:a16="http://schemas.microsoft.com/office/drawing/2014/main" id="{D1C916EE-06AD-4449-A924-3C6569A9E504}"/>
              </a:ext>
            </a:extLst>
          </p:cNvPr>
          <p:cNvSpPr/>
          <p:nvPr/>
        </p:nvSpPr>
        <p:spPr>
          <a:xfrm>
            <a:off x="6002838" y="1762574"/>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3"/>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2"/>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1"/>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0"/>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89"/>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098"/>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07"/>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7" name="Shape">
            <a:extLst>
              <a:ext uri="{FF2B5EF4-FFF2-40B4-BE49-F238E27FC236}">
                <a16:creationId xmlns:a16="http://schemas.microsoft.com/office/drawing/2014/main" id="{C18593A6-A485-48B5-A1F2-CE4EAF49B4AE}"/>
              </a:ext>
            </a:extLst>
          </p:cNvPr>
          <p:cNvSpPr/>
          <p:nvPr/>
        </p:nvSpPr>
        <p:spPr>
          <a:xfrm>
            <a:off x="6002838" y="5385386"/>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6"/>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5"/>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4"/>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3"/>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92"/>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101"/>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10"/>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8" name="Freeform: Shape 37">
            <a:extLst>
              <a:ext uri="{FF2B5EF4-FFF2-40B4-BE49-F238E27FC236}">
                <a16:creationId xmlns:a16="http://schemas.microsoft.com/office/drawing/2014/main" id="{F06B8AD6-910D-4B85-8469-3A8F6D727E35}"/>
              </a:ext>
            </a:extLst>
          </p:cNvPr>
          <p:cNvSpPr/>
          <p:nvPr/>
        </p:nvSpPr>
        <p:spPr>
          <a:xfrm>
            <a:off x="479425" y="4044364"/>
            <a:ext cx="4217035" cy="45719"/>
          </a:xfrm>
          <a:custGeom>
            <a:avLst/>
            <a:gdLst>
              <a:gd name="connsiteX0" fmla="*/ 4484597 w 4580639"/>
              <a:gd name="connsiteY0" fmla="*/ 0 h 11440"/>
              <a:gd name="connsiteX1" fmla="*/ 4574932 w 4580639"/>
              <a:gd name="connsiteY1" fmla="*/ 0 h 11440"/>
              <a:gd name="connsiteX2" fmla="*/ 4580639 w 4580639"/>
              <a:gd name="connsiteY2" fmla="*/ 5720 h 11440"/>
              <a:gd name="connsiteX3" fmla="*/ 4574932 w 4580639"/>
              <a:gd name="connsiteY3" fmla="*/ 11440 h 11440"/>
              <a:gd name="connsiteX4" fmla="*/ 4484597 w 4580639"/>
              <a:gd name="connsiteY4" fmla="*/ 11440 h 11440"/>
              <a:gd name="connsiteX5" fmla="*/ 4478889 w 4580639"/>
              <a:gd name="connsiteY5" fmla="*/ 5720 h 11440"/>
              <a:gd name="connsiteX6" fmla="*/ 4484597 w 4580639"/>
              <a:gd name="connsiteY6" fmla="*/ 0 h 11440"/>
              <a:gd name="connsiteX7" fmla="*/ 4303983 w 4580639"/>
              <a:gd name="connsiteY7" fmla="*/ 0 h 11440"/>
              <a:gd name="connsiteX8" fmla="*/ 4394317 w 4580639"/>
              <a:gd name="connsiteY8" fmla="*/ 0 h 11440"/>
              <a:gd name="connsiteX9" fmla="*/ 4400025 w 4580639"/>
              <a:gd name="connsiteY9" fmla="*/ 5720 h 11440"/>
              <a:gd name="connsiteX10" fmla="*/ 4394317 w 4580639"/>
              <a:gd name="connsiteY10" fmla="*/ 11440 h 11440"/>
              <a:gd name="connsiteX11" fmla="*/ 4303983 w 4580639"/>
              <a:gd name="connsiteY11" fmla="*/ 11440 h 11440"/>
              <a:gd name="connsiteX12" fmla="*/ 4298275 w 4580639"/>
              <a:gd name="connsiteY12" fmla="*/ 5720 h 11440"/>
              <a:gd name="connsiteX13" fmla="*/ 4303983 w 4580639"/>
              <a:gd name="connsiteY13" fmla="*/ 0 h 11440"/>
              <a:gd name="connsiteX14" fmla="*/ 4123368 w 4580639"/>
              <a:gd name="connsiteY14" fmla="*/ 0 h 11440"/>
              <a:gd name="connsiteX15" fmla="*/ 4213703 w 4580639"/>
              <a:gd name="connsiteY15" fmla="*/ 0 h 11440"/>
              <a:gd name="connsiteX16" fmla="*/ 4219411 w 4580639"/>
              <a:gd name="connsiteY16" fmla="*/ 5720 h 11440"/>
              <a:gd name="connsiteX17" fmla="*/ 4213703 w 4580639"/>
              <a:gd name="connsiteY17" fmla="*/ 11440 h 11440"/>
              <a:gd name="connsiteX18" fmla="*/ 4123368 w 4580639"/>
              <a:gd name="connsiteY18" fmla="*/ 11440 h 11440"/>
              <a:gd name="connsiteX19" fmla="*/ 4117661 w 4580639"/>
              <a:gd name="connsiteY19" fmla="*/ 5720 h 11440"/>
              <a:gd name="connsiteX20" fmla="*/ 4123368 w 4580639"/>
              <a:gd name="connsiteY20" fmla="*/ 0 h 11440"/>
              <a:gd name="connsiteX21" fmla="*/ 3942754 w 4580639"/>
              <a:gd name="connsiteY21" fmla="*/ 0 h 11440"/>
              <a:gd name="connsiteX22" fmla="*/ 4033088 w 4580639"/>
              <a:gd name="connsiteY22" fmla="*/ 0 h 11440"/>
              <a:gd name="connsiteX23" fmla="*/ 4038796 w 4580639"/>
              <a:gd name="connsiteY23" fmla="*/ 5720 h 11440"/>
              <a:gd name="connsiteX24" fmla="*/ 4033088 w 4580639"/>
              <a:gd name="connsiteY24" fmla="*/ 11440 h 11440"/>
              <a:gd name="connsiteX25" fmla="*/ 3942754 w 4580639"/>
              <a:gd name="connsiteY25" fmla="*/ 11440 h 11440"/>
              <a:gd name="connsiteX26" fmla="*/ 3937046 w 4580639"/>
              <a:gd name="connsiteY26" fmla="*/ 5720 h 11440"/>
              <a:gd name="connsiteX27" fmla="*/ 3942754 w 4580639"/>
              <a:gd name="connsiteY27" fmla="*/ 0 h 11440"/>
              <a:gd name="connsiteX28" fmla="*/ 3762139 w 4580639"/>
              <a:gd name="connsiteY28" fmla="*/ 0 h 11440"/>
              <a:gd name="connsiteX29" fmla="*/ 3852474 w 4580639"/>
              <a:gd name="connsiteY29" fmla="*/ 0 h 11440"/>
              <a:gd name="connsiteX30" fmla="*/ 3858182 w 4580639"/>
              <a:gd name="connsiteY30" fmla="*/ 5720 h 11440"/>
              <a:gd name="connsiteX31" fmla="*/ 3852474 w 4580639"/>
              <a:gd name="connsiteY31" fmla="*/ 11440 h 11440"/>
              <a:gd name="connsiteX32" fmla="*/ 3762139 w 4580639"/>
              <a:gd name="connsiteY32" fmla="*/ 11440 h 11440"/>
              <a:gd name="connsiteX33" fmla="*/ 3756432 w 4580639"/>
              <a:gd name="connsiteY33" fmla="*/ 5720 h 11440"/>
              <a:gd name="connsiteX34" fmla="*/ 3762139 w 4580639"/>
              <a:gd name="connsiteY34" fmla="*/ 0 h 11440"/>
              <a:gd name="connsiteX35" fmla="*/ 3581525 w 4580639"/>
              <a:gd name="connsiteY35" fmla="*/ 0 h 11440"/>
              <a:gd name="connsiteX36" fmla="*/ 3671860 w 4580639"/>
              <a:gd name="connsiteY36" fmla="*/ 0 h 11440"/>
              <a:gd name="connsiteX37" fmla="*/ 3677567 w 4580639"/>
              <a:gd name="connsiteY37" fmla="*/ 5720 h 11440"/>
              <a:gd name="connsiteX38" fmla="*/ 3671860 w 4580639"/>
              <a:gd name="connsiteY38" fmla="*/ 11440 h 11440"/>
              <a:gd name="connsiteX39" fmla="*/ 3581525 w 4580639"/>
              <a:gd name="connsiteY39" fmla="*/ 11440 h 11440"/>
              <a:gd name="connsiteX40" fmla="*/ 3575817 w 4580639"/>
              <a:gd name="connsiteY40" fmla="*/ 5720 h 11440"/>
              <a:gd name="connsiteX41" fmla="*/ 3581525 w 4580639"/>
              <a:gd name="connsiteY41" fmla="*/ 0 h 11440"/>
              <a:gd name="connsiteX42" fmla="*/ 3400911 w 4580639"/>
              <a:gd name="connsiteY42" fmla="*/ 0 h 11440"/>
              <a:gd name="connsiteX43" fmla="*/ 3491245 w 4580639"/>
              <a:gd name="connsiteY43" fmla="*/ 0 h 11440"/>
              <a:gd name="connsiteX44" fmla="*/ 3496953 w 4580639"/>
              <a:gd name="connsiteY44" fmla="*/ 5720 h 11440"/>
              <a:gd name="connsiteX45" fmla="*/ 3491245 w 4580639"/>
              <a:gd name="connsiteY45" fmla="*/ 11440 h 11440"/>
              <a:gd name="connsiteX46" fmla="*/ 3400911 w 4580639"/>
              <a:gd name="connsiteY46" fmla="*/ 11440 h 11440"/>
              <a:gd name="connsiteX47" fmla="*/ 3395203 w 4580639"/>
              <a:gd name="connsiteY47" fmla="*/ 5720 h 11440"/>
              <a:gd name="connsiteX48" fmla="*/ 3400911 w 4580639"/>
              <a:gd name="connsiteY48" fmla="*/ 0 h 11440"/>
              <a:gd name="connsiteX49" fmla="*/ 3222038 w 4580639"/>
              <a:gd name="connsiteY49" fmla="*/ 0 h 11440"/>
              <a:gd name="connsiteX50" fmla="*/ 3312372 w 4580639"/>
              <a:gd name="connsiteY50" fmla="*/ 0 h 11440"/>
              <a:gd name="connsiteX51" fmla="*/ 3318080 w 4580639"/>
              <a:gd name="connsiteY51" fmla="*/ 5720 h 11440"/>
              <a:gd name="connsiteX52" fmla="*/ 3312372 w 4580639"/>
              <a:gd name="connsiteY52" fmla="*/ 11440 h 11440"/>
              <a:gd name="connsiteX53" fmla="*/ 3222038 w 4580639"/>
              <a:gd name="connsiteY53" fmla="*/ 11440 h 11440"/>
              <a:gd name="connsiteX54" fmla="*/ 3216330 w 4580639"/>
              <a:gd name="connsiteY54" fmla="*/ 5720 h 11440"/>
              <a:gd name="connsiteX55" fmla="*/ 3222038 w 4580639"/>
              <a:gd name="connsiteY55" fmla="*/ 0 h 11440"/>
              <a:gd name="connsiteX56" fmla="*/ 3041423 w 4580639"/>
              <a:gd name="connsiteY56" fmla="*/ 0 h 11440"/>
              <a:gd name="connsiteX57" fmla="*/ 3131758 w 4580639"/>
              <a:gd name="connsiteY57" fmla="*/ 0 h 11440"/>
              <a:gd name="connsiteX58" fmla="*/ 3137465 w 4580639"/>
              <a:gd name="connsiteY58" fmla="*/ 5720 h 11440"/>
              <a:gd name="connsiteX59" fmla="*/ 3131758 w 4580639"/>
              <a:gd name="connsiteY59" fmla="*/ 11440 h 11440"/>
              <a:gd name="connsiteX60" fmla="*/ 3041423 w 4580639"/>
              <a:gd name="connsiteY60" fmla="*/ 11440 h 11440"/>
              <a:gd name="connsiteX61" fmla="*/ 3035716 w 4580639"/>
              <a:gd name="connsiteY61" fmla="*/ 5720 h 11440"/>
              <a:gd name="connsiteX62" fmla="*/ 3041423 w 4580639"/>
              <a:gd name="connsiteY62" fmla="*/ 0 h 11440"/>
              <a:gd name="connsiteX63" fmla="*/ 2860809 w 4580639"/>
              <a:gd name="connsiteY63" fmla="*/ 0 h 11440"/>
              <a:gd name="connsiteX64" fmla="*/ 2951143 w 4580639"/>
              <a:gd name="connsiteY64" fmla="*/ 0 h 11440"/>
              <a:gd name="connsiteX65" fmla="*/ 2956851 w 4580639"/>
              <a:gd name="connsiteY65" fmla="*/ 5720 h 11440"/>
              <a:gd name="connsiteX66" fmla="*/ 2951143 w 4580639"/>
              <a:gd name="connsiteY66" fmla="*/ 11440 h 11440"/>
              <a:gd name="connsiteX67" fmla="*/ 2860809 w 4580639"/>
              <a:gd name="connsiteY67" fmla="*/ 11440 h 11440"/>
              <a:gd name="connsiteX68" fmla="*/ 2855101 w 4580639"/>
              <a:gd name="connsiteY68" fmla="*/ 5720 h 11440"/>
              <a:gd name="connsiteX69" fmla="*/ 2860809 w 4580639"/>
              <a:gd name="connsiteY69" fmla="*/ 0 h 11440"/>
              <a:gd name="connsiteX70" fmla="*/ 2680194 w 4580639"/>
              <a:gd name="connsiteY70" fmla="*/ 0 h 11440"/>
              <a:gd name="connsiteX71" fmla="*/ 2770529 w 4580639"/>
              <a:gd name="connsiteY71" fmla="*/ 0 h 11440"/>
              <a:gd name="connsiteX72" fmla="*/ 2776237 w 4580639"/>
              <a:gd name="connsiteY72" fmla="*/ 5720 h 11440"/>
              <a:gd name="connsiteX73" fmla="*/ 2770529 w 4580639"/>
              <a:gd name="connsiteY73" fmla="*/ 11440 h 11440"/>
              <a:gd name="connsiteX74" fmla="*/ 2680194 w 4580639"/>
              <a:gd name="connsiteY74" fmla="*/ 11440 h 11440"/>
              <a:gd name="connsiteX75" fmla="*/ 2674487 w 4580639"/>
              <a:gd name="connsiteY75" fmla="*/ 5720 h 11440"/>
              <a:gd name="connsiteX76" fmla="*/ 2680194 w 4580639"/>
              <a:gd name="connsiteY76" fmla="*/ 0 h 11440"/>
              <a:gd name="connsiteX77" fmla="*/ 2499580 w 4580639"/>
              <a:gd name="connsiteY77" fmla="*/ 0 h 11440"/>
              <a:gd name="connsiteX78" fmla="*/ 2589915 w 4580639"/>
              <a:gd name="connsiteY78" fmla="*/ 0 h 11440"/>
              <a:gd name="connsiteX79" fmla="*/ 2595622 w 4580639"/>
              <a:gd name="connsiteY79" fmla="*/ 5720 h 11440"/>
              <a:gd name="connsiteX80" fmla="*/ 2589915 w 4580639"/>
              <a:gd name="connsiteY80" fmla="*/ 11440 h 11440"/>
              <a:gd name="connsiteX81" fmla="*/ 2499580 w 4580639"/>
              <a:gd name="connsiteY81" fmla="*/ 11440 h 11440"/>
              <a:gd name="connsiteX82" fmla="*/ 2493872 w 4580639"/>
              <a:gd name="connsiteY82" fmla="*/ 5720 h 11440"/>
              <a:gd name="connsiteX83" fmla="*/ 2499580 w 4580639"/>
              <a:gd name="connsiteY83" fmla="*/ 0 h 11440"/>
              <a:gd name="connsiteX84" fmla="*/ 2318966 w 4580639"/>
              <a:gd name="connsiteY84" fmla="*/ 0 h 11440"/>
              <a:gd name="connsiteX85" fmla="*/ 2409300 w 4580639"/>
              <a:gd name="connsiteY85" fmla="*/ 0 h 11440"/>
              <a:gd name="connsiteX86" fmla="*/ 2415008 w 4580639"/>
              <a:gd name="connsiteY86" fmla="*/ 5720 h 11440"/>
              <a:gd name="connsiteX87" fmla="*/ 2409300 w 4580639"/>
              <a:gd name="connsiteY87" fmla="*/ 11440 h 11440"/>
              <a:gd name="connsiteX88" fmla="*/ 2318966 w 4580639"/>
              <a:gd name="connsiteY88" fmla="*/ 11440 h 11440"/>
              <a:gd name="connsiteX89" fmla="*/ 2313258 w 4580639"/>
              <a:gd name="connsiteY89" fmla="*/ 5720 h 11440"/>
              <a:gd name="connsiteX90" fmla="*/ 2318966 w 4580639"/>
              <a:gd name="connsiteY90" fmla="*/ 0 h 11440"/>
              <a:gd name="connsiteX91" fmla="*/ 2138701 w 4580639"/>
              <a:gd name="connsiteY91" fmla="*/ 0 h 11440"/>
              <a:gd name="connsiteX92" fmla="*/ 2229035 w 4580639"/>
              <a:gd name="connsiteY92" fmla="*/ 0 h 11440"/>
              <a:gd name="connsiteX93" fmla="*/ 2234743 w 4580639"/>
              <a:gd name="connsiteY93" fmla="*/ 5720 h 11440"/>
              <a:gd name="connsiteX94" fmla="*/ 2229035 w 4580639"/>
              <a:gd name="connsiteY94" fmla="*/ 11440 h 11440"/>
              <a:gd name="connsiteX95" fmla="*/ 2138701 w 4580639"/>
              <a:gd name="connsiteY95" fmla="*/ 11440 h 11440"/>
              <a:gd name="connsiteX96" fmla="*/ 2132993 w 4580639"/>
              <a:gd name="connsiteY96" fmla="*/ 5720 h 11440"/>
              <a:gd name="connsiteX97" fmla="*/ 2138701 w 4580639"/>
              <a:gd name="connsiteY97" fmla="*/ 0 h 11440"/>
              <a:gd name="connsiteX98" fmla="*/ 1958086 w 4580639"/>
              <a:gd name="connsiteY98" fmla="*/ 0 h 11440"/>
              <a:gd name="connsiteX99" fmla="*/ 2048421 w 4580639"/>
              <a:gd name="connsiteY99" fmla="*/ 0 h 11440"/>
              <a:gd name="connsiteX100" fmla="*/ 2054128 w 4580639"/>
              <a:gd name="connsiteY100" fmla="*/ 5720 h 11440"/>
              <a:gd name="connsiteX101" fmla="*/ 2048421 w 4580639"/>
              <a:gd name="connsiteY101" fmla="*/ 11440 h 11440"/>
              <a:gd name="connsiteX102" fmla="*/ 1958086 w 4580639"/>
              <a:gd name="connsiteY102" fmla="*/ 11440 h 11440"/>
              <a:gd name="connsiteX103" fmla="*/ 1952378 w 4580639"/>
              <a:gd name="connsiteY103" fmla="*/ 5720 h 11440"/>
              <a:gd name="connsiteX104" fmla="*/ 1958086 w 4580639"/>
              <a:gd name="connsiteY104" fmla="*/ 0 h 11440"/>
              <a:gd name="connsiteX105" fmla="*/ 1777472 w 4580639"/>
              <a:gd name="connsiteY105" fmla="*/ 0 h 11440"/>
              <a:gd name="connsiteX106" fmla="*/ 1867806 w 4580639"/>
              <a:gd name="connsiteY106" fmla="*/ 0 h 11440"/>
              <a:gd name="connsiteX107" fmla="*/ 1873514 w 4580639"/>
              <a:gd name="connsiteY107" fmla="*/ 5720 h 11440"/>
              <a:gd name="connsiteX108" fmla="*/ 1867806 w 4580639"/>
              <a:gd name="connsiteY108" fmla="*/ 11440 h 11440"/>
              <a:gd name="connsiteX109" fmla="*/ 1777472 w 4580639"/>
              <a:gd name="connsiteY109" fmla="*/ 11440 h 11440"/>
              <a:gd name="connsiteX110" fmla="*/ 1771764 w 4580639"/>
              <a:gd name="connsiteY110" fmla="*/ 5720 h 11440"/>
              <a:gd name="connsiteX111" fmla="*/ 1777472 w 4580639"/>
              <a:gd name="connsiteY111" fmla="*/ 0 h 11440"/>
              <a:gd name="connsiteX112" fmla="*/ 1596857 w 4580639"/>
              <a:gd name="connsiteY112" fmla="*/ 0 h 11440"/>
              <a:gd name="connsiteX113" fmla="*/ 1687192 w 4580639"/>
              <a:gd name="connsiteY113" fmla="*/ 0 h 11440"/>
              <a:gd name="connsiteX114" fmla="*/ 1692900 w 4580639"/>
              <a:gd name="connsiteY114" fmla="*/ 5720 h 11440"/>
              <a:gd name="connsiteX115" fmla="*/ 1687192 w 4580639"/>
              <a:gd name="connsiteY115" fmla="*/ 11440 h 11440"/>
              <a:gd name="connsiteX116" fmla="*/ 1596857 w 4580639"/>
              <a:gd name="connsiteY116" fmla="*/ 11440 h 11440"/>
              <a:gd name="connsiteX117" fmla="*/ 1591150 w 4580639"/>
              <a:gd name="connsiteY117" fmla="*/ 5720 h 11440"/>
              <a:gd name="connsiteX118" fmla="*/ 1596857 w 4580639"/>
              <a:gd name="connsiteY118" fmla="*/ 0 h 11440"/>
              <a:gd name="connsiteX119" fmla="*/ 1416243 w 4580639"/>
              <a:gd name="connsiteY119" fmla="*/ 0 h 11440"/>
              <a:gd name="connsiteX120" fmla="*/ 1506578 w 4580639"/>
              <a:gd name="connsiteY120" fmla="*/ 0 h 11440"/>
              <a:gd name="connsiteX121" fmla="*/ 1512285 w 4580639"/>
              <a:gd name="connsiteY121" fmla="*/ 5720 h 11440"/>
              <a:gd name="connsiteX122" fmla="*/ 1506578 w 4580639"/>
              <a:gd name="connsiteY122" fmla="*/ 11440 h 11440"/>
              <a:gd name="connsiteX123" fmla="*/ 1416243 w 4580639"/>
              <a:gd name="connsiteY123" fmla="*/ 11440 h 11440"/>
              <a:gd name="connsiteX124" fmla="*/ 1410535 w 4580639"/>
              <a:gd name="connsiteY124" fmla="*/ 5720 h 11440"/>
              <a:gd name="connsiteX125" fmla="*/ 1416243 w 4580639"/>
              <a:gd name="connsiteY125" fmla="*/ 0 h 11440"/>
              <a:gd name="connsiteX126" fmla="*/ 1235629 w 4580639"/>
              <a:gd name="connsiteY126" fmla="*/ 0 h 11440"/>
              <a:gd name="connsiteX127" fmla="*/ 1325963 w 4580639"/>
              <a:gd name="connsiteY127" fmla="*/ 0 h 11440"/>
              <a:gd name="connsiteX128" fmla="*/ 1331671 w 4580639"/>
              <a:gd name="connsiteY128" fmla="*/ 5720 h 11440"/>
              <a:gd name="connsiteX129" fmla="*/ 1325963 w 4580639"/>
              <a:gd name="connsiteY129" fmla="*/ 11440 h 11440"/>
              <a:gd name="connsiteX130" fmla="*/ 1235629 w 4580639"/>
              <a:gd name="connsiteY130" fmla="*/ 11440 h 11440"/>
              <a:gd name="connsiteX131" fmla="*/ 1229921 w 4580639"/>
              <a:gd name="connsiteY131" fmla="*/ 5720 h 11440"/>
              <a:gd name="connsiteX132" fmla="*/ 1235629 w 4580639"/>
              <a:gd name="connsiteY132" fmla="*/ 0 h 11440"/>
              <a:gd name="connsiteX133" fmla="*/ 1052850 w 4580639"/>
              <a:gd name="connsiteY133" fmla="*/ 0 h 11440"/>
              <a:gd name="connsiteX134" fmla="*/ 1143185 w 4580639"/>
              <a:gd name="connsiteY134" fmla="*/ 0 h 11440"/>
              <a:gd name="connsiteX135" fmla="*/ 1148893 w 4580639"/>
              <a:gd name="connsiteY135" fmla="*/ 5720 h 11440"/>
              <a:gd name="connsiteX136" fmla="*/ 1143185 w 4580639"/>
              <a:gd name="connsiteY136" fmla="*/ 11440 h 11440"/>
              <a:gd name="connsiteX137" fmla="*/ 1052850 w 4580639"/>
              <a:gd name="connsiteY137" fmla="*/ 11440 h 11440"/>
              <a:gd name="connsiteX138" fmla="*/ 1047143 w 4580639"/>
              <a:gd name="connsiteY138" fmla="*/ 5720 h 11440"/>
              <a:gd name="connsiteX139" fmla="*/ 1052850 w 4580639"/>
              <a:gd name="connsiteY139" fmla="*/ 0 h 11440"/>
              <a:gd name="connsiteX140" fmla="*/ 872236 w 4580639"/>
              <a:gd name="connsiteY140" fmla="*/ 0 h 11440"/>
              <a:gd name="connsiteX141" fmla="*/ 962571 w 4580639"/>
              <a:gd name="connsiteY141" fmla="*/ 0 h 11440"/>
              <a:gd name="connsiteX142" fmla="*/ 968278 w 4580639"/>
              <a:gd name="connsiteY142" fmla="*/ 5720 h 11440"/>
              <a:gd name="connsiteX143" fmla="*/ 962571 w 4580639"/>
              <a:gd name="connsiteY143" fmla="*/ 11440 h 11440"/>
              <a:gd name="connsiteX144" fmla="*/ 872236 w 4580639"/>
              <a:gd name="connsiteY144" fmla="*/ 11440 h 11440"/>
              <a:gd name="connsiteX145" fmla="*/ 866528 w 4580639"/>
              <a:gd name="connsiteY145" fmla="*/ 5720 h 11440"/>
              <a:gd name="connsiteX146" fmla="*/ 872236 w 4580639"/>
              <a:gd name="connsiteY146" fmla="*/ 0 h 11440"/>
              <a:gd name="connsiteX147" fmla="*/ 691622 w 4580639"/>
              <a:gd name="connsiteY147" fmla="*/ 0 h 11440"/>
              <a:gd name="connsiteX148" fmla="*/ 781956 w 4580639"/>
              <a:gd name="connsiteY148" fmla="*/ 0 h 11440"/>
              <a:gd name="connsiteX149" fmla="*/ 787664 w 4580639"/>
              <a:gd name="connsiteY149" fmla="*/ 5720 h 11440"/>
              <a:gd name="connsiteX150" fmla="*/ 781956 w 4580639"/>
              <a:gd name="connsiteY150" fmla="*/ 11440 h 11440"/>
              <a:gd name="connsiteX151" fmla="*/ 691622 w 4580639"/>
              <a:gd name="connsiteY151" fmla="*/ 11440 h 11440"/>
              <a:gd name="connsiteX152" fmla="*/ 685914 w 4580639"/>
              <a:gd name="connsiteY152" fmla="*/ 5720 h 11440"/>
              <a:gd name="connsiteX153" fmla="*/ 691622 w 4580639"/>
              <a:gd name="connsiteY153" fmla="*/ 0 h 11440"/>
              <a:gd name="connsiteX154" fmla="*/ 511007 w 4580639"/>
              <a:gd name="connsiteY154" fmla="*/ 0 h 11440"/>
              <a:gd name="connsiteX155" fmla="*/ 601342 w 4580639"/>
              <a:gd name="connsiteY155" fmla="*/ 0 h 11440"/>
              <a:gd name="connsiteX156" fmla="*/ 607050 w 4580639"/>
              <a:gd name="connsiteY156" fmla="*/ 5720 h 11440"/>
              <a:gd name="connsiteX157" fmla="*/ 601342 w 4580639"/>
              <a:gd name="connsiteY157" fmla="*/ 11440 h 11440"/>
              <a:gd name="connsiteX158" fmla="*/ 511007 w 4580639"/>
              <a:gd name="connsiteY158" fmla="*/ 11440 h 11440"/>
              <a:gd name="connsiteX159" fmla="*/ 505300 w 4580639"/>
              <a:gd name="connsiteY159" fmla="*/ 5720 h 11440"/>
              <a:gd name="connsiteX160" fmla="*/ 511007 w 4580639"/>
              <a:gd name="connsiteY160" fmla="*/ 0 h 11440"/>
              <a:gd name="connsiteX161" fmla="*/ 330393 w 4580639"/>
              <a:gd name="connsiteY161" fmla="*/ 0 h 11440"/>
              <a:gd name="connsiteX162" fmla="*/ 420728 w 4580639"/>
              <a:gd name="connsiteY162" fmla="*/ 0 h 11440"/>
              <a:gd name="connsiteX163" fmla="*/ 426435 w 4580639"/>
              <a:gd name="connsiteY163" fmla="*/ 5720 h 11440"/>
              <a:gd name="connsiteX164" fmla="*/ 420728 w 4580639"/>
              <a:gd name="connsiteY164" fmla="*/ 11440 h 11440"/>
              <a:gd name="connsiteX165" fmla="*/ 330393 w 4580639"/>
              <a:gd name="connsiteY165" fmla="*/ 11440 h 11440"/>
              <a:gd name="connsiteX166" fmla="*/ 324685 w 4580639"/>
              <a:gd name="connsiteY166" fmla="*/ 5720 h 11440"/>
              <a:gd name="connsiteX167" fmla="*/ 330393 w 4580639"/>
              <a:gd name="connsiteY167" fmla="*/ 0 h 11440"/>
              <a:gd name="connsiteX168" fmla="*/ 149779 w 4580639"/>
              <a:gd name="connsiteY168" fmla="*/ 0 h 11440"/>
              <a:gd name="connsiteX169" fmla="*/ 240113 w 4580639"/>
              <a:gd name="connsiteY169" fmla="*/ 0 h 11440"/>
              <a:gd name="connsiteX170" fmla="*/ 245821 w 4580639"/>
              <a:gd name="connsiteY170" fmla="*/ 5720 h 11440"/>
              <a:gd name="connsiteX171" fmla="*/ 240113 w 4580639"/>
              <a:gd name="connsiteY171" fmla="*/ 11440 h 11440"/>
              <a:gd name="connsiteX172" fmla="*/ 149779 w 4580639"/>
              <a:gd name="connsiteY172" fmla="*/ 11440 h 11440"/>
              <a:gd name="connsiteX173" fmla="*/ 144071 w 4580639"/>
              <a:gd name="connsiteY173" fmla="*/ 5720 h 11440"/>
              <a:gd name="connsiteX174" fmla="*/ 149779 w 4580639"/>
              <a:gd name="connsiteY174" fmla="*/ 0 h 11440"/>
              <a:gd name="connsiteX175" fmla="*/ 0 w 4580639"/>
              <a:gd name="connsiteY175" fmla="*/ 0 h 11440"/>
              <a:gd name="connsiteX176" fmla="*/ 54160 w 4580639"/>
              <a:gd name="connsiteY176" fmla="*/ 0 h 11440"/>
              <a:gd name="connsiteX177" fmla="*/ 59868 w 4580639"/>
              <a:gd name="connsiteY177" fmla="*/ 5720 h 11440"/>
              <a:gd name="connsiteX178" fmla="*/ 54160 w 4580639"/>
              <a:gd name="connsiteY178" fmla="*/ 11440 h 11440"/>
              <a:gd name="connsiteX179" fmla="*/ 0 w 4580639"/>
              <a:gd name="connsiteY179" fmla="*/ 11440 h 1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4580639" h="11440">
                <a:moveTo>
                  <a:pt x="4484597" y="0"/>
                </a:moveTo>
                <a:lnTo>
                  <a:pt x="4574932" y="0"/>
                </a:lnTo>
                <a:cubicBezTo>
                  <a:pt x="4578060" y="0"/>
                  <a:pt x="4580639" y="2559"/>
                  <a:pt x="4580639" y="5720"/>
                </a:cubicBezTo>
                <a:cubicBezTo>
                  <a:pt x="4580639" y="8881"/>
                  <a:pt x="4578060" y="11440"/>
                  <a:pt x="4574932" y="11440"/>
                </a:cubicBezTo>
                <a:lnTo>
                  <a:pt x="4484597" y="11440"/>
                </a:lnTo>
                <a:cubicBezTo>
                  <a:pt x="4481469" y="11440"/>
                  <a:pt x="4478889" y="8881"/>
                  <a:pt x="4478889" y="5720"/>
                </a:cubicBezTo>
                <a:cubicBezTo>
                  <a:pt x="4478889" y="2559"/>
                  <a:pt x="4481469" y="0"/>
                  <a:pt x="4484597" y="0"/>
                </a:cubicBezTo>
                <a:close/>
                <a:moveTo>
                  <a:pt x="4303983" y="0"/>
                </a:moveTo>
                <a:lnTo>
                  <a:pt x="4394317" y="0"/>
                </a:lnTo>
                <a:cubicBezTo>
                  <a:pt x="4397445" y="0"/>
                  <a:pt x="4400025" y="2559"/>
                  <a:pt x="4400025" y="5720"/>
                </a:cubicBezTo>
                <a:cubicBezTo>
                  <a:pt x="4400025" y="8881"/>
                  <a:pt x="4397445" y="11440"/>
                  <a:pt x="4394317" y="11440"/>
                </a:cubicBezTo>
                <a:lnTo>
                  <a:pt x="4303983" y="11440"/>
                </a:lnTo>
                <a:cubicBezTo>
                  <a:pt x="4300854" y="11440"/>
                  <a:pt x="4298275" y="8881"/>
                  <a:pt x="4298275" y="5720"/>
                </a:cubicBezTo>
                <a:cubicBezTo>
                  <a:pt x="4298275" y="2559"/>
                  <a:pt x="4300854" y="0"/>
                  <a:pt x="4303983" y="0"/>
                </a:cubicBezTo>
                <a:close/>
                <a:moveTo>
                  <a:pt x="4123368" y="0"/>
                </a:moveTo>
                <a:lnTo>
                  <a:pt x="4213703" y="0"/>
                </a:lnTo>
                <a:cubicBezTo>
                  <a:pt x="4216831" y="0"/>
                  <a:pt x="4219411" y="2559"/>
                  <a:pt x="4219411" y="5720"/>
                </a:cubicBezTo>
                <a:cubicBezTo>
                  <a:pt x="4219411" y="8881"/>
                  <a:pt x="4216831" y="11440"/>
                  <a:pt x="4213703" y="11440"/>
                </a:cubicBezTo>
                <a:lnTo>
                  <a:pt x="4123368" y="11440"/>
                </a:lnTo>
                <a:cubicBezTo>
                  <a:pt x="4120240" y="11440"/>
                  <a:pt x="4117661" y="8881"/>
                  <a:pt x="4117661" y="5720"/>
                </a:cubicBezTo>
                <a:cubicBezTo>
                  <a:pt x="4117661" y="2559"/>
                  <a:pt x="4120240" y="0"/>
                  <a:pt x="4123368" y="0"/>
                </a:cubicBezTo>
                <a:close/>
                <a:moveTo>
                  <a:pt x="3942754" y="0"/>
                </a:moveTo>
                <a:lnTo>
                  <a:pt x="4033088" y="0"/>
                </a:lnTo>
                <a:cubicBezTo>
                  <a:pt x="4036217" y="0"/>
                  <a:pt x="4038796" y="2559"/>
                  <a:pt x="4038796" y="5720"/>
                </a:cubicBezTo>
                <a:cubicBezTo>
                  <a:pt x="4038796" y="8881"/>
                  <a:pt x="4036217" y="11440"/>
                  <a:pt x="4033088" y="11440"/>
                </a:cubicBezTo>
                <a:lnTo>
                  <a:pt x="3942754" y="11440"/>
                </a:lnTo>
                <a:cubicBezTo>
                  <a:pt x="3939626" y="11440"/>
                  <a:pt x="3937046" y="8881"/>
                  <a:pt x="3937046" y="5720"/>
                </a:cubicBezTo>
                <a:cubicBezTo>
                  <a:pt x="3937046" y="2559"/>
                  <a:pt x="3939626" y="0"/>
                  <a:pt x="3942754" y="0"/>
                </a:cubicBezTo>
                <a:close/>
                <a:moveTo>
                  <a:pt x="3762139" y="0"/>
                </a:moveTo>
                <a:lnTo>
                  <a:pt x="3852474" y="0"/>
                </a:lnTo>
                <a:cubicBezTo>
                  <a:pt x="3855602" y="0"/>
                  <a:pt x="3858182" y="2559"/>
                  <a:pt x="3858182" y="5720"/>
                </a:cubicBezTo>
                <a:cubicBezTo>
                  <a:pt x="3858182" y="8881"/>
                  <a:pt x="3855602" y="11440"/>
                  <a:pt x="3852474" y="11440"/>
                </a:cubicBezTo>
                <a:lnTo>
                  <a:pt x="3762139" y="11440"/>
                </a:lnTo>
                <a:cubicBezTo>
                  <a:pt x="3759011" y="11440"/>
                  <a:pt x="3756432" y="8881"/>
                  <a:pt x="3756432" y="5720"/>
                </a:cubicBezTo>
                <a:cubicBezTo>
                  <a:pt x="3756432" y="2559"/>
                  <a:pt x="3759011" y="0"/>
                  <a:pt x="3762139" y="0"/>
                </a:cubicBezTo>
                <a:close/>
                <a:moveTo>
                  <a:pt x="3581525" y="0"/>
                </a:moveTo>
                <a:lnTo>
                  <a:pt x="3671860" y="0"/>
                </a:lnTo>
                <a:cubicBezTo>
                  <a:pt x="3674988" y="0"/>
                  <a:pt x="3677567" y="2559"/>
                  <a:pt x="3677567" y="5720"/>
                </a:cubicBezTo>
                <a:cubicBezTo>
                  <a:pt x="3677567" y="8881"/>
                  <a:pt x="3674988" y="11440"/>
                  <a:pt x="3671860" y="11440"/>
                </a:cubicBezTo>
                <a:lnTo>
                  <a:pt x="3581525" y="11440"/>
                </a:lnTo>
                <a:cubicBezTo>
                  <a:pt x="3578397" y="11440"/>
                  <a:pt x="3575817" y="8881"/>
                  <a:pt x="3575817" y="5720"/>
                </a:cubicBezTo>
                <a:cubicBezTo>
                  <a:pt x="3575817" y="2559"/>
                  <a:pt x="3578397" y="0"/>
                  <a:pt x="3581525" y="0"/>
                </a:cubicBezTo>
                <a:close/>
                <a:moveTo>
                  <a:pt x="3400911" y="0"/>
                </a:moveTo>
                <a:lnTo>
                  <a:pt x="3491245" y="0"/>
                </a:lnTo>
                <a:cubicBezTo>
                  <a:pt x="3494374" y="0"/>
                  <a:pt x="3496953" y="2559"/>
                  <a:pt x="3496953" y="5720"/>
                </a:cubicBezTo>
                <a:cubicBezTo>
                  <a:pt x="3496953" y="8881"/>
                  <a:pt x="3494374" y="11440"/>
                  <a:pt x="3491245" y="11440"/>
                </a:cubicBezTo>
                <a:lnTo>
                  <a:pt x="3400911" y="11440"/>
                </a:lnTo>
                <a:cubicBezTo>
                  <a:pt x="3397783" y="11440"/>
                  <a:pt x="3395203" y="8881"/>
                  <a:pt x="3395203" y="5720"/>
                </a:cubicBezTo>
                <a:cubicBezTo>
                  <a:pt x="3395203" y="2559"/>
                  <a:pt x="3397783" y="0"/>
                  <a:pt x="3400911" y="0"/>
                </a:cubicBezTo>
                <a:close/>
                <a:moveTo>
                  <a:pt x="3222038" y="0"/>
                </a:moveTo>
                <a:lnTo>
                  <a:pt x="3312372" y="0"/>
                </a:lnTo>
                <a:cubicBezTo>
                  <a:pt x="3315500" y="0"/>
                  <a:pt x="3318080" y="2559"/>
                  <a:pt x="3318080" y="5720"/>
                </a:cubicBezTo>
                <a:cubicBezTo>
                  <a:pt x="3318080" y="8881"/>
                  <a:pt x="3315500" y="11440"/>
                  <a:pt x="3312372" y="11440"/>
                </a:cubicBezTo>
                <a:lnTo>
                  <a:pt x="3222038" y="11440"/>
                </a:lnTo>
                <a:cubicBezTo>
                  <a:pt x="3218909" y="11440"/>
                  <a:pt x="3216330" y="8881"/>
                  <a:pt x="3216330" y="5720"/>
                </a:cubicBezTo>
                <a:cubicBezTo>
                  <a:pt x="3216330" y="2559"/>
                  <a:pt x="3218909" y="0"/>
                  <a:pt x="3222038" y="0"/>
                </a:cubicBezTo>
                <a:close/>
                <a:moveTo>
                  <a:pt x="3041423" y="0"/>
                </a:moveTo>
                <a:lnTo>
                  <a:pt x="3131758" y="0"/>
                </a:lnTo>
                <a:cubicBezTo>
                  <a:pt x="3134886" y="0"/>
                  <a:pt x="3137465" y="2559"/>
                  <a:pt x="3137465" y="5720"/>
                </a:cubicBezTo>
                <a:cubicBezTo>
                  <a:pt x="3137465" y="8881"/>
                  <a:pt x="3134886" y="11440"/>
                  <a:pt x="3131758" y="11440"/>
                </a:cubicBezTo>
                <a:lnTo>
                  <a:pt x="3041423" y="11440"/>
                </a:lnTo>
                <a:cubicBezTo>
                  <a:pt x="3038295" y="11440"/>
                  <a:pt x="3035716" y="8881"/>
                  <a:pt x="3035716" y="5720"/>
                </a:cubicBezTo>
                <a:cubicBezTo>
                  <a:pt x="3035716" y="2559"/>
                  <a:pt x="3038295" y="0"/>
                  <a:pt x="3041423" y="0"/>
                </a:cubicBezTo>
                <a:close/>
                <a:moveTo>
                  <a:pt x="2860809" y="0"/>
                </a:moveTo>
                <a:lnTo>
                  <a:pt x="2951143" y="0"/>
                </a:lnTo>
                <a:cubicBezTo>
                  <a:pt x="2954272" y="0"/>
                  <a:pt x="2956851" y="2559"/>
                  <a:pt x="2956851" y="5720"/>
                </a:cubicBezTo>
                <a:cubicBezTo>
                  <a:pt x="2956851" y="8881"/>
                  <a:pt x="2954272" y="11440"/>
                  <a:pt x="2951143" y="11440"/>
                </a:cubicBezTo>
                <a:lnTo>
                  <a:pt x="2860809" y="11440"/>
                </a:lnTo>
                <a:cubicBezTo>
                  <a:pt x="2857681" y="11440"/>
                  <a:pt x="2855101" y="8881"/>
                  <a:pt x="2855101" y="5720"/>
                </a:cubicBezTo>
                <a:cubicBezTo>
                  <a:pt x="2855101" y="2559"/>
                  <a:pt x="2857681" y="0"/>
                  <a:pt x="2860809" y="0"/>
                </a:cubicBezTo>
                <a:close/>
                <a:moveTo>
                  <a:pt x="2680194" y="0"/>
                </a:moveTo>
                <a:lnTo>
                  <a:pt x="2770529" y="0"/>
                </a:lnTo>
                <a:cubicBezTo>
                  <a:pt x="2773657" y="0"/>
                  <a:pt x="2776237" y="2559"/>
                  <a:pt x="2776237" y="5720"/>
                </a:cubicBezTo>
                <a:cubicBezTo>
                  <a:pt x="2776237" y="8881"/>
                  <a:pt x="2773657" y="11440"/>
                  <a:pt x="2770529" y="11440"/>
                </a:cubicBezTo>
                <a:lnTo>
                  <a:pt x="2680194" y="11440"/>
                </a:lnTo>
                <a:cubicBezTo>
                  <a:pt x="2677066" y="11440"/>
                  <a:pt x="2674487" y="8881"/>
                  <a:pt x="2674487" y="5720"/>
                </a:cubicBezTo>
                <a:cubicBezTo>
                  <a:pt x="2674487" y="2559"/>
                  <a:pt x="2677066" y="0"/>
                  <a:pt x="2680194" y="0"/>
                </a:cubicBezTo>
                <a:close/>
                <a:moveTo>
                  <a:pt x="2499580" y="0"/>
                </a:moveTo>
                <a:lnTo>
                  <a:pt x="2589915" y="0"/>
                </a:lnTo>
                <a:cubicBezTo>
                  <a:pt x="2593043" y="0"/>
                  <a:pt x="2595622" y="2559"/>
                  <a:pt x="2595622" y="5720"/>
                </a:cubicBezTo>
                <a:cubicBezTo>
                  <a:pt x="2595622" y="8881"/>
                  <a:pt x="2593043" y="11440"/>
                  <a:pt x="2589915" y="11440"/>
                </a:cubicBezTo>
                <a:lnTo>
                  <a:pt x="2499580" y="11440"/>
                </a:lnTo>
                <a:cubicBezTo>
                  <a:pt x="2496452" y="11440"/>
                  <a:pt x="2493872" y="8881"/>
                  <a:pt x="2493872" y="5720"/>
                </a:cubicBezTo>
                <a:cubicBezTo>
                  <a:pt x="2493872" y="2559"/>
                  <a:pt x="2496452" y="0"/>
                  <a:pt x="2499580" y="0"/>
                </a:cubicBezTo>
                <a:close/>
                <a:moveTo>
                  <a:pt x="2318966" y="0"/>
                </a:moveTo>
                <a:lnTo>
                  <a:pt x="2409300" y="0"/>
                </a:lnTo>
                <a:cubicBezTo>
                  <a:pt x="2412429" y="0"/>
                  <a:pt x="2415008" y="2559"/>
                  <a:pt x="2415008" y="5720"/>
                </a:cubicBezTo>
                <a:cubicBezTo>
                  <a:pt x="2415008" y="8881"/>
                  <a:pt x="2412429" y="11440"/>
                  <a:pt x="2409300" y="11440"/>
                </a:cubicBezTo>
                <a:lnTo>
                  <a:pt x="2318966" y="11440"/>
                </a:lnTo>
                <a:cubicBezTo>
                  <a:pt x="2315838" y="11440"/>
                  <a:pt x="2313258" y="8881"/>
                  <a:pt x="2313258" y="5720"/>
                </a:cubicBezTo>
                <a:cubicBezTo>
                  <a:pt x="2313258" y="2559"/>
                  <a:pt x="2315838" y="0"/>
                  <a:pt x="2318966" y="0"/>
                </a:cubicBezTo>
                <a:close/>
                <a:moveTo>
                  <a:pt x="2138701" y="0"/>
                </a:moveTo>
                <a:lnTo>
                  <a:pt x="2229035" y="0"/>
                </a:lnTo>
                <a:cubicBezTo>
                  <a:pt x="2232163" y="0"/>
                  <a:pt x="2234743" y="2559"/>
                  <a:pt x="2234743" y="5720"/>
                </a:cubicBezTo>
                <a:cubicBezTo>
                  <a:pt x="2234743" y="8881"/>
                  <a:pt x="2232163" y="11440"/>
                  <a:pt x="2229035" y="11440"/>
                </a:cubicBezTo>
                <a:lnTo>
                  <a:pt x="2138701" y="11440"/>
                </a:lnTo>
                <a:cubicBezTo>
                  <a:pt x="2135572" y="11440"/>
                  <a:pt x="2132993" y="8881"/>
                  <a:pt x="2132993" y="5720"/>
                </a:cubicBezTo>
                <a:cubicBezTo>
                  <a:pt x="2132993" y="2559"/>
                  <a:pt x="2135572" y="0"/>
                  <a:pt x="2138701" y="0"/>
                </a:cubicBezTo>
                <a:close/>
                <a:moveTo>
                  <a:pt x="1958086" y="0"/>
                </a:moveTo>
                <a:lnTo>
                  <a:pt x="2048421" y="0"/>
                </a:lnTo>
                <a:cubicBezTo>
                  <a:pt x="2051549" y="0"/>
                  <a:pt x="2054128" y="2559"/>
                  <a:pt x="2054128" y="5720"/>
                </a:cubicBezTo>
                <a:cubicBezTo>
                  <a:pt x="2054128" y="8881"/>
                  <a:pt x="2051549" y="11440"/>
                  <a:pt x="2048421" y="11440"/>
                </a:cubicBezTo>
                <a:lnTo>
                  <a:pt x="1958086" y="11440"/>
                </a:lnTo>
                <a:cubicBezTo>
                  <a:pt x="1954958" y="11440"/>
                  <a:pt x="1952378" y="8881"/>
                  <a:pt x="1952378" y="5720"/>
                </a:cubicBezTo>
                <a:cubicBezTo>
                  <a:pt x="1952378" y="2559"/>
                  <a:pt x="1954958" y="0"/>
                  <a:pt x="1958086" y="0"/>
                </a:cubicBezTo>
                <a:close/>
                <a:moveTo>
                  <a:pt x="1777472" y="0"/>
                </a:moveTo>
                <a:lnTo>
                  <a:pt x="1867806" y="0"/>
                </a:lnTo>
                <a:cubicBezTo>
                  <a:pt x="1870935" y="0"/>
                  <a:pt x="1873514" y="2559"/>
                  <a:pt x="1873514" y="5720"/>
                </a:cubicBezTo>
                <a:cubicBezTo>
                  <a:pt x="1873514" y="8881"/>
                  <a:pt x="1870935" y="11440"/>
                  <a:pt x="1867806" y="11440"/>
                </a:cubicBezTo>
                <a:lnTo>
                  <a:pt x="1777472" y="11440"/>
                </a:lnTo>
                <a:cubicBezTo>
                  <a:pt x="1774344" y="11440"/>
                  <a:pt x="1771764" y="8881"/>
                  <a:pt x="1771764" y="5720"/>
                </a:cubicBezTo>
                <a:cubicBezTo>
                  <a:pt x="1771764" y="2559"/>
                  <a:pt x="1774344" y="0"/>
                  <a:pt x="1777472" y="0"/>
                </a:cubicBezTo>
                <a:close/>
                <a:moveTo>
                  <a:pt x="1596857" y="0"/>
                </a:moveTo>
                <a:lnTo>
                  <a:pt x="1687192" y="0"/>
                </a:lnTo>
                <a:cubicBezTo>
                  <a:pt x="1690320" y="0"/>
                  <a:pt x="1692900" y="2559"/>
                  <a:pt x="1692900" y="5720"/>
                </a:cubicBezTo>
                <a:cubicBezTo>
                  <a:pt x="1692900" y="8881"/>
                  <a:pt x="1690320" y="11440"/>
                  <a:pt x="1687192" y="11440"/>
                </a:cubicBezTo>
                <a:lnTo>
                  <a:pt x="1596857" y="11440"/>
                </a:lnTo>
                <a:cubicBezTo>
                  <a:pt x="1593729" y="11440"/>
                  <a:pt x="1591150" y="8881"/>
                  <a:pt x="1591150" y="5720"/>
                </a:cubicBezTo>
                <a:cubicBezTo>
                  <a:pt x="1591150" y="2559"/>
                  <a:pt x="1593729" y="0"/>
                  <a:pt x="1596857" y="0"/>
                </a:cubicBezTo>
                <a:close/>
                <a:moveTo>
                  <a:pt x="1416243" y="0"/>
                </a:moveTo>
                <a:lnTo>
                  <a:pt x="1506578" y="0"/>
                </a:lnTo>
                <a:cubicBezTo>
                  <a:pt x="1509706" y="0"/>
                  <a:pt x="1512285" y="2559"/>
                  <a:pt x="1512285" y="5720"/>
                </a:cubicBezTo>
                <a:cubicBezTo>
                  <a:pt x="1512285" y="8881"/>
                  <a:pt x="1509706" y="11440"/>
                  <a:pt x="1506578" y="11440"/>
                </a:cubicBezTo>
                <a:lnTo>
                  <a:pt x="1416243" y="11440"/>
                </a:lnTo>
                <a:cubicBezTo>
                  <a:pt x="1413115" y="11440"/>
                  <a:pt x="1410535" y="8881"/>
                  <a:pt x="1410535" y="5720"/>
                </a:cubicBezTo>
                <a:cubicBezTo>
                  <a:pt x="1410535" y="2559"/>
                  <a:pt x="1413115" y="0"/>
                  <a:pt x="1416243" y="0"/>
                </a:cubicBezTo>
                <a:close/>
                <a:moveTo>
                  <a:pt x="1235629" y="0"/>
                </a:moveTo>
                <a:lnTo>
                  <a:pt x="1325963" y="0"/>
                </a:lnTo>
                <a:cubicBezTo>
                  <a:pt x="1329092" y="0"/>
                  <a:pt x="1331671" y="2559"/>
                  <a:pt x="1331671" y="5720"/>
                </a:cubicBezTo>
                <a:cubicBezTo>
                  <a:pt x="1331671" y="8881"/>
                  <a:pt x="1329092" y="11440"/>
                  <a:pt x="1325963" y="11440"/>
                </a:cubicBezTo>
                <a:lnTo>
                  <a:pt x="1235629" y="11440"/>
                </a:lnTo>
                <a:cubicBezTo>
                  <a:pt x="1232500" y="11440"/>
                  <a:pt x="1229921" y="8881"/>
                  <a:pt x="1229921" y="5720"/>
                </a:cubicBezTo>
                <a:cubicBezTo>
                  <a:pt x="1229921" y="2559"/>
                  <a:pt x="1232500" y="0"/>
                  <a:pt x="1235629" y="0"/>
                </a:cubicBezTo>
                <a:close/>
                <a:moveTo>
                  <a:pt x="1052850" y="0"/>
                </a:moveTo>
                <a:lnTo>
                  <a:pt x="1143185" y="0"/>
                </a:lnTo>
                <a:cubicBezTo>
                  <a:pt x="1146313" y="0"/>
                  <a:pt x="1148893" y="2559"/>
                  <a:pt x="1148893" y="5720"/>
                </a:cubicBezTo>
                <a:cubicBezTo>
                  <a:pt x="1148893" y="8881"/>
                  <a:pt x="1146313" y="11440"/>
                  <a:pt x="1143185" y="11440"/>
                </a:cubicBezTo>
                <a:lnTo>
                  <a:pt x="1052850" y="11440"/>
                </a:lnTo>
                <a:cubicBezTo>
                  <a:pt x="1049722" y="11440"/>
                  <a:pt x="1047143" y="8881"/>
                  <a:pt x="1047143" y="5720"/>
                </a:cubicBezTo>
                <a:cubicBezTo>
                  <a:pt x="1047143" y="2559"/>
                  <a:pt x="1049722" y="0"/>
                  <a:pt x="1052850" y="0"/>
                </a:cubicBezTo>
                <a:close/>
                <a:moveTo>
                  <a:pt x="872236" y="0"/>
                </a:moveTo>
                <a:lnTo>
                  <a:pt x="962571" y="0"/>
                </a:lnTo>
                <a:cubicBezTo>
                  <a:pt x="965699" y="0"/>
                  <a:pt x="968278" y="2559"/>
                  <a:pt x="968278" y="5720"/>
                </a:cubicBezTo>
                <a:cubicBezTo>
                  <a:pt x="968278" y="8881"/>
                  <a:pt x="965699" y="11440"/>
                  <a:pt x="962571" y="11440"/>
                </a:cubicBezTo>
                <a:lnTo>
                  <a:pt x="872236" y="11440"/>
                </a:lnTo>
                <a:cubicBezTo>
                  <a:pt x="869108" y="11440"/>
                  <a:pt x="866528" y="8881"/>
                  <a:pt x="866528" y="5720"/>
                </a:cubicBezTo>
                <a:cubicBezTo>
                  <a:pt x="866528" y="2559"/>
                  <a:pt x="869108" y="0"/>
                  <a:pt x="872236" y="0"/>
                </a:cubicBezTo>
                <a:close/>
                <a:moveTo>
                  <a:pt x="691622" y="0"/>
                </a:moveTo>
                <a:lnTo>
                  <a:pt x="781956" y="0"/>
                </a:lnTo>
                <a:cubicBezTo>
                  <a:pt x="785085" y="0"/>
                  <a:pt x="787664" y="2559"/>
                  <a:pt x="787664" y="5720"/>
                </a:cubicBezTo>
                <a:cubicBezTo>
                  <a:pt x="787664" y="8881"/>
                  <a:pt x="785085" y="11440"/>
                  <a:pt x="781956" y="11440"/>
                </a:cubicBezTo>
                <a:lnTo>
                  <a:pt x="691622" y="11440"/>
                </a:lnTo>
                <a:cubicBezTo>
                  <a:pt x="688493" y="11440"/>
                  <a:pt x="685914" y="8881"/>
                  <a:pt x="685914" y="5720"/>
                </a:cubicBezTo>
                <a:cubicBezTo>
                  <a:pt x="685914" y="2559"/>
                  <a:pt x="688493" y="0"/>
                  <a:pt x="691622" y="0"/>
                </a:cubicBezTo>
                <a:close/>
                <a:moveTo>
                  <a:pt x="511007" y="0"/>
                </a:moveTo>
                <a:lnTo>
                  <a:pt x="601342" y="0"/>
                </a:lnTo>
                <a:cubicBezTo>
                  <a:pt x="604470" y="0"/>
                  <a:pt x="607050" y="2559"/>
                  <a:pt x="607050" y="5720"/>
                </a:cubicBezTo>
                <a:cubicBezTo>
                  <a:pt x="607050" y="8881"/>
                  <a:pt x="604470" y="11440"/>
                  <a:pt x="601342" y="11440"/>
                </a:cubicBezTo>
                <a:lnTo>
                  <a:pt x="511007" y="11440"/>
                </a:lnTo>
                <a:cubicBezTo>
                  <a:pt x="507879" y="11440"/>
                  <a:pt x="505300" y="8881"/>
                  <a:pt x="505300" y="5720"/>
                </a:cubicBezTo>
                <a:cubicBezTo>
                  <a:pt x="505300" y="2559"/>
                  <a:pt x="507879" y="0"/>
                  <a:pt x="511007" y="0"/>
                </a:cubicBezTo>
                <a:close/>
                <a:moveTo>
                  <a:pt x="330393" y="0"/>
                </a:moveTo>
                <a:lnTo>
                  <a:pt x="420728" y="0"/>
                </a:lnTo>
                <a:cubicBezTo>
                  <a:pt x="423856" y="0"/>
                  <a:pt x="426435" y="2559"/>
                  <a:pt x="426435" y="5720"/>
                </a:cubicBezTo>
                <a:cubicBezTo>
                  <a:pt x="426435" y="8881"/>
                  <a:pt x="423856" y="11440"/>
                  <a:pt x="420728" y="11440"/>
                </a:cubicBezTo>
                <a:lnTo>
                  <a:pt x="330393" y="11440"/>
                </a:lnTo>
                <a:cubicBezTo>
                  <a:pt x="327265" y="11440"/>
                  <a:pt x="324685" y="8881"/>
                  <a:pt x="324685" y="5720"/>
                </a:cubicBezTo>
                <a:cubicBezTo>
                  <a:pt x="324685" y="2559"/>
                  <a:pt x="327265" y="0"/>
                  <a:pt x="330393" y="0"/>
                </a:cubicBezTo>
                <a:close/>
                <a:moveTo>
                  <a:pt x="149779" y="0"/>
                </a:moveTo>
                <a:lnTo>
                  <a:pt x="240113" y="0"/>
                </a:lnTo>
                <a:cubicBezTo>
                  <a:pt x="243242" y="0"/>
                  <a:pt x="245821" y="2559"/>
                  <a:pt x="245821" y="5720"/>
                </a:cubicBezTo>
                <a:cubicBezTo>
                  <a:pt x="245821" y="8881"/>
                  <a:pt x="243242" y="11440"/>
                  <a:pt x="240113" y="11440"/>
                </a:cubicBezTo>
                <a:lnTo>
                  <a:pt x="149779" y="11440"/>
                </a:lnTo>
                <a:cubicBezTo>
                  <a:pt x="146650" y="11440"/>
                  <a:pt x="144071" y="8881"/>
                  <a:pt x="144071" y="5720"/>
                </a:cubicBezTo>
                <a:cubicBezTo>
                  <a:pt x="144071" y="2559"/>
                  <a:pt x="146650" y="0"/>
                  <a:pt x="149779" y="0"/>
                </a:cubicBezTo>
                <a:close/>
                <a:moveTo>
                  <a:pt x="0" y="0"/>
                </a:moveTo>
                <a:lnTo>
                  <a:pt x="54160" y="0"/>
                </a:lnTo>
                <a:cubicBezTo>
                  <a:pt x="57288" y="0"/>
                  <a:pt x="59868" y="2559"/>
                  <a:pt x="59868" y="5720"/>
                </a:cubicBezTo>
                <a:cubicBezTo>
                  <a:pt x="59868" y="8881"/>
                  <a:pt x="57288" y="11440"/>
                  <a:pt x="54160" y="11440"/>
                </a:cubicBezTo>
                <a:lnTo>
                  <a:pt x="0" y="11440"/>
                </a:lnTo>
                <a:close/>
              </a:path>
            </a:pathLst>
          </a:custGeom>
          <a:solidFill>
            <a:srgbClr val="FFFFFF"/>
          </a:solidFill>
          <a:ln w="9525">
            <a:solidFill>
              <a:schemeClr val="bg1"/>
            </a:solidFill>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9" name="Freeform: Shape 38">
            <a:extLst>
              <a:ext uri="{FF2B5EF4-FFF2-40B4-BE49-F238E27FC236}">
                <a16:creationId xmlns:a16="http://schemas.microsoft.com/office/drawing/2014/main" id="{B8ECFFCF-BB3F-47B9-A860-FEFB6FF0CA76}"/>
              </a:ext>
            </a:extLst>
          </p:cNvPr>
          <p:cNvSpPr/>
          <p:nvPr/>
        </p:nvSpPr>
        <p:spPr>
          <a:xfrm>
            <a:off x="7323079" y="4050088"/>
            <a:ext cx="4177133" cy="45719"/>
          </a:xfrm>
          <a:custGeom>
            <a:avLst/>
            <a:gdLst>
              <a:gd name="connsiteX0" fmla="*/ 4526479 w 4537296"/>
              <a:gd name="connsiteY0" fmla="*/ 0 h 11440"/>
              <a:gd name="connsiteX1" fmla="*/ 4537296 w 4537296"/>
              <a:gd name="connsiteY1" fmla="*/ 0 h 11440"/>
              <a:gd name="connsiteX2" fmla="*/ 4537296 w 4537296"/>
              <a:gd name="connsiteY2" fmla="*/ 11440 h 11440"/>
              <a:gd name="connsiteX3" fmla="*/ 4526479 w 4537296"/>
              <a:gd name="connsiteY3" fmla="*/ 11440 h 11440"/>
              <a:gd name="connsiteX4" fmla="*/ 4520771 w 4537296"/>
              <a:gd name="connsiteY4" fmla="*/ 5720 h 11440"/>
              <a:gd name="connsiteX5" fmla="*/ 4526479 w 4537296"/>
              <a:gd name="connsiteY5" fmla="*/ 0 h 11440"/>
              <a:gd name="connsiteX6" fmla="*/ 4345865 w 4537296"/>
              <a:gd name="connsiteY6" fmla="*/ 0 h 11440"/>
              <a:gd name="connsiteX7" fmla="*/ 4436199 w 4537296"/>
              <a:gd name="connsiteY7" fmla="*/ 0 h 11440"/>
              <a:gd name="connsiteX8" fmla="*/ 4441907 w 4537296"/>
              <a:gd name="connsiteY8" fmla="*/ 5720 h 11440"/>
              <a:gd name="connsiteX9" fmla="*/ 4436199 w 4537296"/>
              <a:gd name="connsiteY9" fmla="*/ 11440 h 11440"/>
              <a:gd name="connsiteX10" fmla="*/ 4345865 w 4537296"/>
              <a:gd name="connsiteY10" fmla="*/ 11440 h 11440"/>
              <a:gd name="connsiteX11" fmla="*/ 4340157 w 4537296"/>
              <a:gd name="connsiteY11" fmla="*/ 5720 h 11440"/>
              <a:gd name="connsiteX12" fmla="*/ 4345865 w 4537296"/>
              <a:gd name="connsiteY12" fmla="*/ 0 h 11440"/>
              <a:gd name="connsiteX13" fmla="*/ 4166992 w 4537296"/>
              <a:gd name="connsiteY13" fmla="*/ 0 h 11440"/>
              <a:gd name="connsiteX14" fmla="*/ 4257326 w 4537296"/>
              <a:gd name="connsiteY14" fmla="*/ 0 h 11440"/>
              <a:gd name="connsiteX15" fmla="*/ 4263034 w 4537296"/>
              <a:gd name="connsiteY15" fmla="*/ 5720 h 11440"/>
              <a:gd name="connsiteX16" fmla="*/ 4257326 w 4537296"/>
              <a:gd name="connsiteY16" fmla="*/ 11440 h 11440"/>
              <a:gd name="connsiteX17" fmla="*/ 4166992 w 4537296"/>
              <a:gd name="connsiteY17" fmla="*/ 11440 h 11440"/>
              <a:gd name="connsiteX18" fmla="*/ 4161284 w 4537296"/>
              <a:gd name="connsiteY18" fmla="*/ 5720 h 11440"/>
              <a:gd name="connsiteX19" fmla="*/ 4166992 w 4537296"/>
              <a:gd name="connsiteY19" fmla="*/ 0 h 11440"/>
              <a:gd name="connsiteX20" fmla="*/ 3986377 w 4537296"/>
              <a:gd name="connsiteY20" fmla="*/ 0 h 11440"/>
              <a:gd name="connsiteX21" fmla="*/ 4076712 w 4537296"/>
              <a:gd name="connsiteY21" fmla="*/ 0 h 11440"/>
              <a:gd name="connsiteX22" fmla="*/ 4082419 w 4537296"/>
              <a:gd name="connsiteY22" fmla="*/ 5720 h 11440"/>
              <a:gd name="connsiteX23" fmla="*/ 4076712 w 4537296"/>
              <a:gd name="connsiteY23" fmla="*/ 11440 h 11440"/>
              <a:gd name="connsiteX24" fmla="*/ 3986377 w 4537296"/>
              <a:gd name="connsiteY24" fmla="*/ 11440 h 11440"/>
              <a:gd name="connsiteX25" fmla="*/ 3980670 w 4537296"/>
              <a:gd name="connsiteY25" fmla="*/ 5720 h 11440"/>
              <a:gd name="connsiteX26" fmla="*/ 3986377 w 4537296"/>
              <a:gd name="connsiteY26" fmla="*/ 0 h 11440"/>
              <a:gd name="connsiteX27" fmla="*/ 3805763 w 4537296"/>
              <a:gd name="connsiteY27" fmla="*/ 0 h 11440"/>
              <a:gd name="connsiteX28" fmla="*/ 3896097 w 4537296"/>
              <a:gd name="connsiteY28" fmla="*/ 0 h 11440"/>
              <a:gd name="connsiteX29" fmla="*/ 3901805 w 4537296"/>
              <a:gd name="connsiteY29" fmla="*/ 5720 h 11440"/>
              <a:gd name="connsiteX30" fmla="*/ 3896097 w 4537296"/>
              <a:gd name="connsiteY30" fmla="*/ 11440 h 11440"/>
              <a:gd name="connsiteX31" fmla="*/ 3805763 w 4537296"/>
              <a:gd name="connsiteY31" fmla="*/ 11440 h 11440"/>
              <a:gd name="connsiteX32" fmla="*/ 3800055 w 4537296"/>
              <a:gd name="connsiteY32" fmla="*/ 5720 h 11440"/>
              <a:gd name="connsiteX33" fmla="*/ 3805763 w 4537296"/>
              <a:gd name="connsiteY33" fmla="*/ 0 h 11440"/>
              <a:gd name="connsiteX34" fmla="*/ 3625148 w 4537296"/>
              <a:gd name="connsiteY34" fmla="*/ 0 h 11440"/>
              <a:gd name="connsiteX35" fmla="*/ 3715483 w 4537296"/>
              <a:gd name="connsiteY35" fmla="*/ 0 h 11440"/>
              <a:gd name="connsiteX36" fmla="*/ 3721191 w 4537296"/>
              <a:gd name="connsiteY36" fmla="*/ 5720 h 11440"/>
              <a:gd name="connsiteX37" fmla="*/ 3715483 w 4537296"/>
              <a:gd name="connsiteY37" fmla="*/ 11440 h 11440"/>
              <a:gd name="connsiteX38" fmla="*/ 3625148 w 4537296"/>
              <a:gd name="connsiteY38" fmla="*/ 11440 h 11440"/>
              <a:gd name="connsiteX39" fmla="*/ 3619441 w 4537296"/>
              <a:gd name="connsiteY39" fmla="*/ 5720 h 11440"/>
              <a:gd name="connsiteX40" fmla="*/ 3625148 w 4537296"/>
              <a:gd name="connsiteY40" fmla="*/ 0 h 11440"/>
              <a:gd name="connsiteX41" fmla="*/ 3444534 w 4537296"/>
              <a:gd name="connsiteY41" fmla="*/ 0 h 11440"/>
              <a:gd name="connsiteX42" fmla="*/ 3534869 w 4537296"/>
              <a:gd name="connsiteY42" fmla="*/ 0 h 11440"/>
              <a:gd name="connsiteX43" fmla="*/ 3540576 w 4537296"/>
              <a:gd name="connsiteY43" fmla="*/ 5720 h 11440"/>
              <a:gd name="connsiteX44" fmla="*/ 3534869 w 4537296"/>
              <a:gd name="connsiteY44" fmla="*/ 11440 h 11440"/>
              <a:gd name="connsiteX45" fmla="*/ 3444534 w 4537296"/>
              <a:gd name="connsiteY45" fmla="*/ 11440 h 11440"/>
              <a:gd name="connsiteX46" fmla="*/ 3438826 w 4537296"/>
              <a:gd name="connsiteY46" fmla="*/ 5720 h 11440"/>
              <a:gd name="connsiteX47" fmla="*/ 3444534 w 4537296"/>
              <a:gd name="connsiteY47" fmla="*/ 0 h 11440"/>
              <a:gd name="connsiteX48" fmla="*/ 3263920 w 4537296"/>
              <a:gd name="connsiteY48" fmla="*/ 0 h 11440"/>
              <a:gd name="connsiteX49" fmla="*/ 3354254 w 4537296"/>
              <a:gd name="connsiteY49" fmla="*/ 0 h 11440"/>
              <a:gd name="connsiteX50" fmla="*/ 3359962 w 4537296"/>
              <a:gd name="connsiteY50" fmla="*/ 5720 h 11440"/>
              <a:gd name="connsiteX51" fmla="*/ 3354254 w 4537296"/>
              <a:gd name="connsiteY51" fmla="*/ 11440 h 11440"/>
              <a:gd name="connsiteX52" fmla="*/ 3263920 w 4537296"/>
              <a:gd name="connsiteY52" fmla="*/ 11440 h 11440"/>
              <a:gd name="connsiteX53" fmla="*/ 3258212 w 4537296"/>
              <a:gd name="connsiteY53" fmla="*/ 5720 h 11440"/>
              <a:gd name="connsiteX54" fmla="*/ 3263920 w 4537296"/>
              <a:gd name="connsiteY54" fmla="*/ 0 h 11440"/>
              <a:gd name="connsiteX55" fmla="*/ 3083655 w 4537296"/>
              <a:gd name="connsiteY55" fmla="*/ 0 h 11440"/>
              <a:gd name="connsiteX56" fmla="*/ 3173989 w 4537296"/>
              <a:gd name="connsiteY56" fmla="*/ 0 h 11440"/>
              <a:gd name="connsiteX57" fmla="*/ 3179697 w 4537296"/>
              <a:gd name="connsiteY57" fmla="*/ 5720 h 11440"/>
              <a:gd name="connsiteX58" fmla="*/ 3173989 w 4537296"/>
              <a:gd name="connsiteY58" fmla="*/ 11440 h 11440"/>
              <a:gd name="connsiteX59" fmla="*/ 3083655 w 4537296"/>
              <a:gd name="connsiteY59" fmla="*/ 11440 h 11440"/>
              <a:gd name="connsiteX60" fmla="*/ 3077947 w 4537296"/>
              <a:gd name="connsiteY60" fmla="*/ 5720 h 11440"/>
              <a:gd name="connsiteX61" fmla="*/ 3083655 w 4537296"/>
              <a:gd name="connsiteY61" fmla="*/ 0 h 11440"/>
              <a:gd name="connsiteX62" fmla="*/ 2903040 w 4537296"/>
              <a:gd name="connsiteY62" fmla="*/ 0 h 11440"/>
              <a:gd name="connsiteX63" fmla="*/ 2993375 w 4537296"/>
              <a:gd name="connsiteY63" fmla="*/ 0 h 11440"/>
              <a:gd name="connsiteX64" fmla="*/ 2999082 w 4537296"/>
              <a:gd name="connsiteY64" fmla="*/ 5720 h 11440"/>
              <a:gd name="connsiteX65" fmla="*/ 2993375 w 4537296"/>
              <a:gd name="connsiteY65" fmla="*/ 11440 h 11440"/>
              <a:gd name="connsiteX66" fmla="*/ 2903040 w 4537296"/>
              <a:gd name="connsiteY66" fmla="*/ 11440 h 11440"/>
              <a:gd name="connsiteX67" fmla="*/ 2897332 w 4537296"/>
              <a:gd name="connsiteY67" fmla="*/ 5720 h 11440"/>
              <a:gd name="connsiteX68" fmla="*/ 2903040 w 4537296"/>
              <a:gd name="connsiteY68" fmla="*/ 0 h 11440"/>
              <a:gd name="connsiteX69" fmla="*/ 2722426 w 4537296"/>
              <a:gd name="connsiteY69" fmla="*/ 0 h 11440"/>
              <a:gd name="connsiteX70" fmla="*/ 2812760 w 4537296"/>
              <a:gd name="connsiteY70" fmla="*/ 0 h 11440"/>
              <a:gd name="connsiteX71" fmla="*/ 2818468 w 4537296"/>
              <a:gd name="connsiteY71" fmla="*/ 5720 h 11440"/>
              <a:gd name="connsiteX72" fmla="*/ 2812760 w 4537296"/>
              <a:gd name="connsiteY72" fmla="*/ 11440 h 11440"/>
              <a:gd name="connsiteX73" fmla="*/ 2722426 w 4537296"/>
              <a:gd name="connsiteY73" fmla="*/ 11440 h 11440"/>
              <a:gd name="connsiteX74" fmla="*/ 2716718 w 4537296"/>
              <a:gd name="connsiteY74" fmla="*/ 5720 h 11440"/>
              <a:gd name="connsiteX75" fmla="*/ 2722426 w 4537296"/>
              <a:gd name="connsiteY75" fmla="*/ 0 h 11440"/>
              <a:gd name="connsiteX76" fmla="*/ 2541811 w 4537296"/>
              <a:gd name="connsiteY76" fmla="*/ 0 h 11440"/>
              <a:gd name="connsiteX77" fmla="*/ 2632146 w 4537296"/>
              <a:gd name="connsiteY77" fmla="*/ 0 h 11440"/>
              <a:gd name="connsiteX78" fmla="*/ 2637854 w 4537296"/>
              <a:gd name="connsiteY78" fmla="*/ 5720 h 11440"/>
              <a:gd name="connsiteX79" fmla="*/ 2632146 w 4537296"/>
              <a:gd name="connsiteY79" fmla="*/ 11440 h 11440"/>
              <a:gd name="connsiteX80" fmla="*/ 2541811 w 4537296"/>
              <a:gd name="connsiteY80" fmla="*/ 11440 h 11440"/>
              <a:gd name="connsiteX81" fmla="*/ 2536104 w 4537296"/>
              <a:gd name="connsiteY81" fmla="*/ 5720 h 11440"/>
              <a:gd name="connsiteX82" fmla="*/ 2541811 w 4537296"/>
              <a:gd name="connsiteY82" fmla="*/ 0 h 11440"/>
              <a:gd name="connsiteX83" fmla="*/ 2361197 w 4537296"/>
              <a:gd name="connsiteY83" fmla="*/ 0 h 11440"/>
              <a:gd name="connsiteX84" fmla="*/ 2451532 w 4537296"/>
              <a:gd name="connsiteY84" fmla="*/ 0 h 11440"/>
              <a:gd name="connsiteX85" fmla="*/ 2457239 w 4537296"/>
              <a:gd name="connsiteY85" fmla="*/ 5720 h 11440"/>
              <a:gd name="connsiteX86" fmla="*/ 2451532 w 4537296"/>
              <a:gd name="connsiteY86" fmla="*/ 11440 h 11440"/>
              <a:gd name="connsiteX87" fmla="*/ 2361197 w 4537296"/>
              <a:gd name="connsiteY87" fmla="*/ 11440 h 11440"/>
              <a:gd name="connsiteX88" fmla="*/ 2355489 w 4537296"/>
              <a:gd name="connsiteY88" fmla="*/ 5720 h 11440"/>
              <a:gd name="connsiteX89" fmla="*/ 2361197 w 4537296"/>
              <a:gd name="connsiteY89" fmla="*/ 0 h 11440"/>
              <a:gd name="connsiteX90" fmla="*/ 2180583 w 4537296"/>
              <a:gd name="connsiteY90" fmla="*/ 0 h 11440"/>
              <a:gd name="connsiteX91" fmla="*/ 2270917 w 4537296"/>
              <a:gd name="connsiteY91" fmla="*/ 0 h 11440"/>
              <a:gd name="connsiteX92" fmla="*/ 2276625 w 4537296"/>
              <a:gd name="connsiteY92" fmla="*/ 5720 h 11440"/>
              <a:gd name="connsiteX93" fmla="*/ 2270917 w 4537296"/>
              <a:gd name="connsiteY93" fmla="*/ 11440 h 11440"/>
              <a:gd name="connsiteX94" fmla="*/ 2180583 w 4537296"/>
              <a:gd name="connsiteY94" fmla="*/ 11440 h 11440"/>
              <a:gd name="connsiteX95" fmla="*/ 2174875 w 4537296"/>
              <a:gd name="connsiteY95" fmla="*/ 5720 h 11440"/>
              <a:gd name="connsiteX96" fmla="*/ 2180583 w 4537296"/>
              <a:gd name="connsiteY96" fmla="*/ 0 h 11440"/>
              <a:gd name="connsiteX97" fmla="*/ 1997804 w 4537296"/>
              <a:gd name="connsiteY97" fmla="*/ 0 h 11440"/>
              <a:gd name="connsiteX98" fmla="*/ 2088139 w 4537296"/>
              <a:gd name="connsiteY98" fmla="*/ 0 h 11440"/>
              <a:gd name="connsiteX99" fmla="*/ 2093847 w 4537296"/>
              <a:gd name="connsiteY99" fmla="*/ 5720 h 11440"/>
              <a:gd name="connsiteX100" fmla="*/ 2088139 w 4537296"/>
              <a:gd name="connsiteY100" fmla="*/ 11440 h 11440"/>
              <a:gd name="connsiteX101" fmla="*/ 1997804 w 4537296"/>
              <a:gd name="connsiteY101" fmla="*/ 11440 h 11440"/>
              <a:gd name="connsiteX102" fmla="*/ 1992097 w 4537296"/>
              <a:gd name="connsiteY102" fmla="*/ 5720 h 11440"/>
              <a:gd name="connsiteX103" fmla="*/ 1997804 w 4537296"/>
              <a:gd name="connsiteY103" fmla="*/ 0 h 11440"/>
              <a:gd name="connsiteX104" fmla="*/ 1817190 w 4537296"/>
              <a:gd name="connsiteY104" fmla="*/ 0 h 11440"/>
              <a:gd name="connsiteX105" fmla="*/ 1907525 w 4537296"/>
              <a:gd name="connsiteY105" fmla="*/ 0 h 11440"/>
              <a:gd name="connsiteX106" fmla="*/ 1913232 w 4537296"/>
              <a:gd name="connsiteY106" fmla="*/ 5720 h 11440"/>
              <a:gd name="connsiteX107" fmla="*/ 1907525 w 4537296"/>
              <a:gd name="connsiteY107" fmla="*/ 11440 h 11440"/>
              <a:gd name="connsiteX108" fmla="*/ 1817190 w 4537296"/>
              <a:gd name="connsiteY108" fmla="*/ 11440 h 11440"/>
              <a:gd name="connsiteX109" fmla="*/ 1811482 w 4537296"/>
              <a:gd name="connsiteY109" fmla="*/ 5720 h 11440"/>
              <a:gd name="connsiteX110" fmla="*/ 1817190 w 4537296"/>
              <a:gd name="connsiteY110" fmla="*/ 0 h 11440"/>
              <a:gd name="connsiteX111" fmla="*/ 1636576 w 4537296"/>
              <a:gd name="connsiteY111" fmla="*/ 0 h 11440"/>
              <a:gd name="connsiteX112" fmla="*/ 1726910 w 4537296"/>
              <a:gd name="connsiteY112" fmla="*/ 0 h 11440"/>
              <a:gd name="connsiteX113" fmla="*/ 1732618 w 4537296"/>
              <a:gd name="connsiteY113" fmla="*/ 5720 h 11440"/>
              <a:gd name="connsiteX114" fmla="*/ 1726910 w 4537296"/>
              <a:gd name="connsiteY114" fmla="*/ 11440 h 11440"/>
              <a:gd name="connsiteX115" fmla="*/ 1636576 w 4537296"/>
              <a:gd name="connsiteY115" fmla="*/ 11440 h 11440"/>
              <a:gd name="connsiteX116" fmla="*/ 1630868 w 4537296"/>
              <a:gd name="connsiteY116" fmla="*/ 5720 h 11440"/>
              <a:gd name="connsiteX117" fmla="*/ 1636576 w 4537296"/>
              <a:gd name="connsiteY117" fmla="*/ 0 h 11440"/>
              <a:gd name="connsiteX118" fmla="*/ 1455961 w 4537296"/>
              <a:gd name="connsiteY118" fmla="*/ 0 h 11440"/>
              <a:gd name="connsiteX119" fmla="*/ 1546296 w 4537296"/>
              <a:gd name="connsiteY119" fmla="*/ 0 h 11440"/>
              <a:gd name="connsiteX120" fmla="*/ 1552004 w 4537296"/>
              <a:gd name="connsiteY120" fmla="*/ 5720 h 11440"/>
              <a:gd name="connsiteX121" fmla="*/ 1546296 w 4537296"/>
              <a:gd name="connsiteY121" fmla="*/ 11440 h 11440"/>
              <a:gd name="connsiteX122" fmla="*/ 1455961 w 4537296"/>
              <a:gd name="connsiteY122" fmla="*/ 11440 h 11440"/>
              <a:gd name="connsiteX123" fmla="*/ 1450254 w 4537296"/>
              <a:gd name="connsiteY123" fmla="*/ 5720 h 11440"/>
              <a:gd name="connsiteX124" fmla="*/ 1455961 w 4537296"/>
              <a:gd name="connsiteY124" fmla="*/ 0 h 11440"/>
              <a:gd name="connsiteX125" fmla="*/ 1275347 w 4537296"/>
              <a:gd name="connsiteY125" fmla="*/ 0 h 11440"/>
              <a:gd name="connsiteX126" fmla="*/ 1365682 w 4537296"/>
              <a:gd name="connsiteY126" fmla="*/ 0 h 11440"/>
              <a:gd name="connsiteX127" fmla="*/ 1371389 w 4537296"/>
              <a:gd name="connsiteY127" fmla="*/ 5720 h 11440"/>
              <a:gd name="connsiteX128" fmla="*/ 1365682 w 4537296"/>
              <a:gd name="connsiteY128" fmla="*/ 11440 h 11440"/>
              <a:gd name="connsiteX129" fmla="*/ 1275347 w 4537296"/>
              <a:gd name="connsiteY129" fmla="*/ 11440 h 11440"/>
              <a:gd name="connsiteX130" fmla="*/ 1269639 w 4537296"/>
              <a:gd name="connsiteY130" fmla="*/ 5720 h 11440"/>
              <a:gd name="connsiteX131" fmla="*/ 1275347 w 4537296"/>
              <a:gd name="connsiteY131" fmla="*/ 0 h 11440"/>
              <a:gd name="connsiteX132" fmla="*/ 1094733 w 4537296"/>
              <a:gd name="connsiteY132" fmla="*/ 0 h 11440"/>
              <a:gd name="connsiteX133" fmla="*/ 1185067 w 4537296"/>
              <a:gd name="connsiteY133" fmla="*/ 0 h 11440"/>
              <a:gd name="connsiteX134" fmla="*/ 1190775 w 4537296"/>
              <a:gd name="connsiteY134" fmla="*/ 5720 h 11440"/>
              <a:gd name="connsiteX135" fmla="*/ 1185067 w 4537296"/>
              <a:gd name="connsiteY135" fmla="*/ 11440 h 11440"/>
              <a:gd name="connsiteX136" fmla="*/ 1094733 w 4537296"/>
              <a:gd name="connsiteY136" fmla="*/ 11440 h 11440"/>
              <a:gd name="connsiteX137" fmla="*/ 1089025 w 4537296"/>
              <a:gd name="connsiteY137" fmla="*/ 5720 h 11440"/>
              <a:gd name="connsiteX138" fmla="*/ 1094733 w 4537296"/>
              <a:gd name="connsiteY138" fmla="*/ 0 h 11440"/>
              <a:gd name="connsiteX139" fmla="*/ 908779 w 4537296"/>
              <a:gd name="connsiteY139" fmla="*/ 0 h 11440"/>
              <a:gd name="connsiteX140" fmla="*/ 999114 w 4537296"/>
              <a:gd name="connsiteY140" fmla="*/ 0 h 11440"/>
              <a:gd name="connsiteX141" fmla="*/ 1004822 w 4537296"/>
              <a:gd name="connsiteY141" fmla="*/ 5720 h 11440"/>
              <a:gd name="connsiteX142" fmla="*/ 999114 w 4537296"/>
              <a:gd name="connsiteY142" fmla="*/ 11440 h 11440"/>
              <a:gd name="connsiteX143" fmla="*/ 908779 w 4537296"/>
              <a:gd name="connsiteY143" fmla="*/ 11440 h 11440"/>
              <a:gd name="connsiteX144" fmla="*/ 903072 w 4537296"/>
              <a:gd name="connsiteY144" fmla="*/ 5720 h 11440"/>
              <a:gd name="connsiteX145" fmla="*/ 908779 w 4537296"/>
              <a:gd name="connsiteY145" fmla="*/ 0 h 11440"/>
              <a:gd name="connsiteX146" fmla="*/ 728165 w 4537296"/>
              <a:gd name="connsiteY146" fmla="*/ 0 h 11440"/>
              <a:gd name="connsiteX147" fmla="*/ 818500 w 4537296"/>
              <a:gd name="connsiteY147" fmla="*/ 0 h 11440"/>
              <a:gd name="connsiteX148" fmla="*/ 824207 w 4537296"/>
              <a:gd name="connsiteY148" fmla="*/ 5720 h 11440"/>
              <a:gd name="connsiteX149" fmla="*/ 818500 w 4537296"/>
              <a:gd name="connsiteY149" fmla="*/ 11440 h 11440"/>
              <a:gd name="connsiteX150" fmla="*/ 728165 w 4537296"/>
              <a:gd name="connsiteY150" fmla="*/ 11440 h 11440"/>
              <a:gd name="connsiteX151" fmla="*/ 722457 w 4537296"/>
              <a:gd name="connsiteY151" fmla="*/ 5720 h 11440"/>
              <a:gd name="connsiteX152" fmla="*/ 728165 w 4537296"/>
              <a:gd name="connsiteY152" fmla="*/ 0 h 11440"/>
              <a:gd name="connsiteX153" fmla="*/ 547551 w 4537296"/>
              <a:gd name="connsiteY153" fmla="*/ 0 h 11440"/>
              <a:gd name="connsiteX154" fmla="*/ 637885 w 4537296"/>
              <a:gd name="connsiteY154" fmla="*/ 0 h 11440"/>
              <a:gd name="connsiteX155" fmla="*/ 643593 w 4537296"/>
              <a:gd name="connsiteY155" fmla="*/ 5720 h 11440"/>
              <a:gd name="connsiteX156" fmla="*/ 637885 w 4537296"/>
              <a:gd name="connsiteY156" fmla="*/ 11440 h 11440"/>
              <a:gd name="connsiteX157" fmla="*/ 547551 w 4537296"/>
              <a:gd name="connsiteY157" fmla="*/ 11440 h 11440"/>
              <a:gd name="connsiteX158" fmla="*/ 541843 w 4537296"/>
              <a:gd name="connsiteY158" fmla="*/ 5720 h 11440"/>
              <a:gd name="connsiteX159" fmla="*/ 547551 w 4537296"/>
              <a:gd name="connsiteY159" fmla="*/ 0 h 11440"/>
              <a:gd name="connsiteX160" fmla="*/ 366936 w 4537296"/>
              <a:gd name="connsiteY160" fmla="*/ 0 h 11440"/>
              <a:gd name="connsiteX161" fmla="*/ 457271 w 4537296"/>
              <a:gd name="connsiteY161" fmla="*/ 0 h 11440"/>
              <a:gd name="connsiteX162" fmla="*/ 462979 w 4537296"/>
              <a:gd name="connsiteY162" fmla="*/ 5720 h 11440"/>
              <a:gd name="connsiteX163" fmla="*/ 457271 w 4537296"/>
              <a:gd name="connsiteY163" fmla="*/ 11440 h 11440"/>
              <a:gd name="connsiteX164" fmla="*/ 366936 w 4537296"/>
              <a:gd name="connsiteY164" fmla="*/ 11440 h 11440"/>
              <a:gd name="connsiteX165" fmla="*/ 361229 w 4537296"/>
              <a:gd name="connsiteY165" fmla="*/ 5720 h 11440"/>
              <a:gd name="connsiteX166" fmla="*/ 366936 w 4537296"/>
              <a:gd name="connsiteY166" fmla="*/ 0 h 11440"/>
              <a:gd name="connsiteX167" fmla="*/ 186322 w 4537296"/>
              <a:gd name="connsiteY167" fmla="*/ 0 h 11440"/>
              <a:gd name="connsiteX168" fmla="*/ 276657 w 4537296"/>
              <a:gd name="connsiteY168" fmla="*/ 0 h 11440"/>
              <a:gd name="connsiteX169" fmla="*/ 282364 w 4537296"/>
              <a:gd name="connsiteY169" fmla="*/ 5720 h 11440"/>
              <a:gd name="connsiteX170" fmla="*/ 276657 w 4537296"/>
              <a:gd name="connsiteY170" fmla="*/ 11440 h 11440"/>
              <a:gd name="connsiteX171" fmla="*/ 186322 w 4537296"/>
              <a:gd name="connsiteY171" fmla="*/ 11440 h 11440"/>
              <a:gd name="connsiteX172" fmla="*/ 180614 w 4537296"/>
              <a:gd name="connsiteY172" fmla="*/ 5720 h 11440"/>
              <a:gd name="connsiteX173" fmla="*/ 186322 w 4537296"/>
              <a:gd name="connsiteY173" fmla="*/ 0 h 11440"/>
              <a:gd name="connsiteX174" fmla="*/ 5708 w 4537296"/>
              <a:gd name="connsiteY174" fmla="*/ 0 h 11440"/>
              <a:gd name="connsiteX175" fmla="*/ 96042 w 4537296"/>
              <a:gd name="connsiteY175" fmla="*/ 0 h 11440"/>
              <a:gd name="connsiteX176" fmla="*/ 101750 w 4537296"/>
              <a:gd name="connsiteY176" fmla="*/ 5720 h 11440"/>
              <a:gd name="connsiteX177" fmla="*/ 96042 w 4537296"/>
              <a:gd name="connsiteY177" fmla="*/ 11440 h 11440"/>
              <a:gd name="connsiteX178" fmla="*/ 5708 w 4537296"/>
              <a:gd name="connsiteY178" fmla="*/ 11440 h 11440"/>
              <a:gd name="connsiteX179" fmla="*/ 0 w 4537296"/>
              <a:gd name="connsiteY179" fmla="*/ 5720 h 11440"/>
              <a:gd name="connsiteX180" fmla="*/ 5708 w 4537296"/>
              <a:gd name="connsiteY180" fmla="*/ 0 h 1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537296" h="11440">
                <a:moveTo>
                  <a:pt x="4526479" y="0"/>
                </a:moveTo>
                <a:lnTo>
                  <a:pt x="4537296" y="0"/>
                </a:lnTo>
                <a:lnTo>
                  <a:pt x="4537296" y="11440"/>
                </a:lnTo>
                <a:lnTo>
                  <a:pt x="4526479" y="11440"/>
                </a:lnTo>
                <a:cubicBezTo>
                  <a:pt x="4523351" y="11440"/>
                  <a:pt x="4520771" y="8881"/>
                  <a:pt x="4520771" y="5720"/>
                </a:cubicBezTo>
                <a:cubicBezTo>
                  <a:pt x="4520771" y="2559"/>
                  <a:pt x="4523351" y="0"/>
                  <a:pt x="4526479" y="0"/>
                </a:cubicBezTo>
                <a:close/>
                <a:moveTo>
                  <a:pt x="4345865" y="0"/>
                </a:moveTo>
                <a:lnTo>
                  <a:pt x="4436199" y="0"/>
                </a:lnTo>
                <a:cubicBezTo>
                  <a:pt x="4439328" y="0"/>
                  <a:pt x="4441907" y="2559"/>
                  <a:pt x="4441907" y="5720"/>
                </a:cubicBezTo>
                <a:cubicBezTo>
                  <a:pt x="4441907" y="8881"/>
                  <a:pt x="4439328" y="11440"/>
                  <a:pt x="4436199" y="11440"/>
                </a:cubicBezTo>
                <a:lnTo>
                  <a:pt x="4345865" y="11440"/>
                </a:lnTo>
                <a:cubicBezTo>
                  <a:pt x="4342737" y="11440"/>
                  <a:pt x="4340157" y="8881"/>
                  <a:pt x="4340157" y="5720"/>
                </a:cubicBezTo>
                <a:cubicBezTo>
                  <a:pt x="4340157" y="2559"/>
                  <a:pt x="4342737" y="0"/>
                  <a:pt x="4345865" y="0"/>
                </a:cubicBezTo>
                <a:close/>
                <a:moveTo>
                  <a:pt x="4166992" y="0"/>
                </a:moveTo>
                <a:lnTo>
                  <a:pt x="4257326" y="0"/>
                </a:lnTo>
                <a:cubicBezTo>
                  <a:pt x="4260454" y="0"/>
                  <a:pt x="4263034" y="2559"/>
                  <a:pt x="4263034" y="5720"/>
                </a:cubicBezTo>
                <a:cubicBezTo>
                  <a:pt x="4263034" y="8881"/>
                  <a:pt x="4260454" y="11440"/>
                  <a:pt x="4257326" y="11440"/>
                </a:cubicBezTo>
                <a:lnTo>
                  <a:pt x="4166992" y="11440"/>
                </a:lnTo>
                <a:cubicBezTo>
                  <a:pt x="4163863" y="11440"/>
                  <a:pt x="4161284" y="8881"/>
                  <a:pt x="4161284" y="5720"/>
                </a:cubicBezTo>
                <a:cubicBezTo>
                  <a:pt x="4161284" y="2559"/>
                  <a:pt x="4163863" y="0"/>
                  <a:pt x="4166992" y="0"/>
                </a:cubicBezTo>
                <a:close/>
                <a:moveTo>
                  <a:pt x="3986377" y="0"/>
                </a:moveTo>
                <a:lnTo>
                  <a:pt x="4076712" y="0"/>
                </a:lnTo>
                <a:cubicBezTo>
                  <a:pt x="4079840" y="0"/>
                  <a:pt x="4082419" y="2559"/>
                  <a:pt x="4082419" y="5720"/>
                </a:cubicBezTo>
                <a:cubicBezTo>
                  <a:pt x="4082419" y="8881"/>
                  <a:pt x="4079840" y="11440"/>
                  <a:pt x="4076712" y="11440"/>
                </a:cubicBezTo>
                <a:lnTo>
                  <a:pt x="3986377" y="11440"/>
                </a:lnTo>
                <a:cubicBezTo>
                  <a:pt x="3983249" y="11440"/>
                  <a:pt x="3980670" y="8881"/>
                  <a:pt x="3980670" y="5720"/>
                </a:cubicBezTo>
                <a:cubicBezTo>
                  <a:pt x="3980670" y="2559"/>
                  <a:pt x="3983249" y="0"/>
                  <a:pt x="3986377" y="0"/>
                </a:cubicBezTo>
                <a:close/>
                <a:moveTo>
                  <a:pt x="3805763" y="0"/>
                </a:moveTo>
                <a:lnTo>
                  <a:pt x="3896097" y="0"/>
                </a:lnTo>
                <a:cubicBezTo>
                  <a:pt x="3899226" y="0"/>
                  <a:pt x="3901805" y="2559"/>
                  <a:pt x="3901805" y="5720"/>
                </a:cubicBezTo>
                <a:cubicBezTo>
                  <a:pt x="3901805" y="8881"/>
                  <a:pt x="3899226" y="11440"/>
                  <a:pt x="3896097" y="11440"/>
                </a:cubicBezTo>
                <a:lnTo>
                  <a:pt x="3805763" y="11440"/>
                </a:lnTo>
                <a:cubicBezTo>
                  <a:pt x="3802635" y="11440"/>
                  <a:pt x="3800055" y="8881"/>
                  <a:pt x="3800055" y="5720"/>
                </a:cubicBezTo>
                <a:cubicBezTo>
                  <a:pt x="3800055" y="2559"/>
                  <a:pt x="3802635" y="0"/>
                  <a:pt x="3805763" y="0"/>
                </a:cubicBezTo>
                <a:close/>
                <a:moveTo>
                  <a:pt x="3625148" y="0"/>
                </a:moveTo>
                <a:lnTo>
                  <a:pt x="3715483" y="0"/>
                </a:lnTo>
                <a:cubicBezTo>
                  <a:pt x="3718611" y="0"/>
                  <a:pt x="3721191" y="2559"/>
                  <a:pt x="3721191" y="5720"/>
                </a:cubicBezTo>
                <a:cubicBezTo>
                  <a:pt x="3721191" y="8881"/>
                  <a:pt x="3718611" y="11440"/>
                  <a:pt x="3715483" y="11440"/>
                </a:cubicBezTo>
                <a:lnTo>
                  <a:pt x="3625148" y="11440"/>
                </a:lnTo>
                <a:cubicBezTo>
                  <a:pt x="3622020" y="11440"/>
                  <a:pt x="3619441" y="8881"/>
                  <a:pt x="3619441" y="5720"/>
                </a:cubicBezTo>
                <a:cubicBezTo>
                  <a:pt x="3619441" y="2559"/>
                  <a:pt x="3622020" y="0"/>
                  <a:pt x="3625148" y="0"/>
                </a:cubicBezTo>
                <a:close/>
                <a:moveTo>
                  <a:pt x="3444534" y="0"/>
                </a:moveTo>
                <a:lnTo>
                  <a:pt x="3534869" y="0"/>
                </a:lnTo>
                <a:cubicBezTo>
                  <a:pt x="3537997" y="0"/>
                  <a:pt x="3540576" y="2559"/>
                  <a:pt x="3540576" y="5720"/>
                </a:cubicBezTo>
                <a:cubicBezTo>
                  <a:pt x="3540576" y="8881"/>
                  <a:pt x="3537997" y="11440"/>
                  <a:pt x="3534869" y="11440"/>
                </a:cubicBezTo>
                <a:lnTo>
                  <a:pt x="3444534" y="11440"/>
                </a:lnTo>
                <a:cubicBezTo>
                  <a:pt x="3441406" y="11440"/>
                  <a:pt x="3438826" y="8881"/>
                  <a:pt x="3438826" y="5720"/>
                </a:cubicBezTo>
                <a:cubicBezTo>
                  <a:pt x="3438826" y="2559"/>
                  <a:pt x="3441406" y="0"/>
                  <a:pt x="3444534" y="0"/>
                </a:cubicBezTo>
                <a:close/>
                <a:moveTo>
                  <a:pt x="3263920" y="0"/>
                </a:moveTo>
                <a:lnTo>
                  <a:pt x="3354254" y="0"/>
                </a:lnTo>
                <a:cubicBezTo>
                  <a:pt x="3357383" y="0"/>
                  <a:pt x="3359962" y="2559"/>
                  <a:pt x="3359962" y="5720"/>
                </a:cubicBezTo>
                <a:cubicBezTo>
                  <a:pt x="3359962" y="8881"/>
                  <a:pt x="3357383" y="11440"/>
                  <a:pt x="3354254" y="11440"/>
                </a:cubicBezTo>
                <a:lnTo>
                  <a:pt x="3263920" y="11440"/>
                </a:lnTo>
                <a:cubicBezTo>
                  <a:pt x="3260792" y="11440"/>
                  <a:pt x="3258212" y="8881"/>
                  <a:pt x="3258212" y="5720"/>
                </a:cubicBezTo>
                <a:cubicBezTo>
                  <a:pt x="3258212" y="2559"/>
                  <a:pt x="3260792" y="0"/>
                  <a:pt x="3263920" y="0"/>
                </a:cubicBezTo>
                <a:close/>
                <a:moveTo>
                  <a:pt x="3083655" y="0"/>
                </a:moveTo>
                <a:lnTo>
                  <a:pt x="3173989" y="0"/>
                </a:lnTo>
                <a:cubicBezTo>
                  <a:pt x="3177117" y="0"/>
                  <a:pt x="3179697" y="2559"/>
                  <a:pt x="3179697" y="5720"/>
                </a:cubicBezTo>
                <a:cubicBezTo>
                  <a:pt x="3179697" y="8881"/>
                  <a:pt x="3177117" y="11440"/>
                  <a:pt x="3173989" y="11440"/>
                </a:cubicBezTo>
                <a:lnTo>
                  <a:pt x="3083655" y="11440"/>
                </a:lnTo>
                <a:cubicBezTo>
                  <a:pt x="3080526" y="11440"/>
                  <a:pt x="3077947" y="8881"/>
                  <a:pt x="3077947" y="5720"/>
                </a:cubicBezTo>
                <a:cubicBezTo>
                  <a:pt x="3077947" y="2559"/>
                  <a:pt x="3080526" y="0"/>
                  <a:pt x="3083655" y="0"/>
                </a:cubicBezTo>
                <a:close/>
                <a:moveTo>
                  <a:pt x="2903040" y="0"/>
                </a:moveTo>
                <a:lnTo>
                  <a:pt x="2993375" y="0"/>
                </a:lnTo>
                <a:cubicBezTo>
                  <a:pt x="2996503" y="0"/>
                  <a:pt x="2999082" y="2559"/>
                  <a:pt x="2999082" y="5720"/>
                </a:cubicBezTo>
                <a:cubicBezTo>
                  <a:pt x="2999082" y="8881"/>
                  <a:pt x="2996503" y="11440"/>
                  <a:pt x="2993375" y="11440"/>
                </a:cubicBezTo>
                <a:lnTo>
                  <a:pt x="2903040" y="11440"/>
                </a:lnTo>
                <a:cubicBezTo>
                  <a:pt x="2899912" y="11440"/>
                  <a:pt x="2897332" y="8881"/>
                  <a:pt x="2897332" y="5720"/>
                </a:cubicBezTo>
                <a:cubicBezTo>
                  <a:pt x="2897332" y="2559"/>
                  <a:pt x="2899912" y="0"/>
                  <a:pt x="2903040" y="0"/>
                </a:cubicBezTo>
                <a:close/>
                <a:moveTo>
                  <a:pt x="2722426" y="0"/>
                </a:moveTo>
                <a:lnTo>
                  <a:pt x="2812760" y="0"/>
                </a:lnTo>
                <a:cubicBezTo>
                  <a:pt x="2815889" y="0"/>
                  <a:pt x="2818468" y="2559"/>
                  <a:pt x="2818468" y="5720"/>
                </a:cubicBezTo>
                <a:cubicBezTo>
                  <a:pt x="2818468" y="8881"/>
                  <a:pt x="2815889" y="11440"/>
                  <a:pt x="2812760" y="11440"/>
                </a:cubicBezTo>
                <a:lnTo>
                  <a:pt x="2722426" y="11440"/>
                </a:lnTo>
                <a:cubicBezTo>
                  <a:pt x="2719298" y="11440"/>
                  <a:pt x="2716718" y="8881"/>
                  <a:pt x="2716718" y="5720"/>
                </a:cubicBezTo>
                <a:cubicBezTo>
                  <a:pt x="2716718" y="2559"/>
                  <a:pt x="2719298" y="0"/>
                  <a:pt x="2722426" y="0"/>
                </a:cubicBezTo>
                <a:close/>
                <a:moveTo>
                  <a:pt x="2541811" y="0"/>
                </a:moveTo>
                <a:lnTo>
                  <a:pt x="2632146" y="0"/>
                </a:lnTo>
                <a:cubicBezTo>
                  <a:pt x="2635274" y="0"/>
                  <a:pt x="2637854" y="2559"/>
                  <a:pt x="2637854" y="5720"/>
                </a:cubicBezTo>
                <a:cubicBezTo>
                  <a:pt x="2637854" y="8881"/>
                  <a:pt x="2635274" y="11440"/>
                  <a:pt x="2632146" y="11440"/>
                </a:cubicBezTo>
                <a:lnTo>
                  <a:pt x="2541811" y="11440"/>
                </a:lnTo>
                <a:cubicBezTo>
                  <a:pt x="2538683" y="11440"/>
                  <a:pt x="2536104" y="8881"/>
                  <a:pt x="2536104" y="5720"/>
                </a:cubicBezTo>
                <a:cubicBezTo>
                  <a:pt x="2536104" y="2559"/>
                  <a:pt x="2538683" y="0"/>
                  <a:pt x="2541811" y="0"/>
                </a:cubicBezTo>
                <a:close/>
                <a:moveTo>
                  <a:pt x="2361197" y="0"/>
                </a:moveTo>
                <a:lnTo>
                  <a:pt x="2451532" y="0"/>
                </a:lnTo>
                <a:cubicBezTo>
                  <a:pt x="2454660" y="0"/>
                  <a:pt x="2457239" y="2559"/>
                  <a:pt x="2457239" y="5720"/>
                </a:cubicBezTo>
                <a:cubicBezTo>
                  <a:pt x="2457239" y="8881"/>
                  <a:pt x="2454660" y="11440"/>
                  <a:pt x="2451532" y="11440"/>
                </a:cubicBezTo>
                <a:lnTo>
                  <a:pt x="2361197" y="11440"/>
                </a:lnTo>
                <a:cubicBezTo>
                  <a:pt x="2358069" y="11440"/>
                  <a:pt x="2355489" y="8881"/>
                  <a:pt x="2355489" y="5720"/>
                </a:cubicBezTo>
                <a:cubicBezTo>
                  <a:pt x="2355489" y="2559"/>
                  <a:pt x="2358069" y="0"/>
                  <a:pt x="2361197" y="0"/>
                </a:cubicBezTo>
                <a:close/>
                <a:moveTo>
                  <a:pt x="2180583" y="0"/>
                </a:moveTo>
                <a:lnTo>
                  <a:pt x="2270917" y="0"/>
                </a:lnTo>
                <a:cubicBezTo>
                  <a:pt x="2274046" y="0"/>
                  <a:pt x="2276625" y="2559"/>
                  <a:pt x="2276625" y="5720"/>
                </a:cubicBezTo>
                <a:cubicBezTo>
                  <a:pt x="2276625" y="8881"/>
                  <a:pt x="2274046" y="11440"/>
                  <a:pt x="2270917" y="11440"/>
                </a:cubicBezTo>
                <a:lnTo>
                  <a:pt x="2180583" y="11440"/>
                </a:lnTo>
                <a:cubicBezTo>
                  <a:pt x="2177454" y="11440"/>
                  <a:pt x="2174875" y="8881"/>
                  <a:pt x="2174875" y="5720"/>
                </a:cubicBezTo>
                <a:cubicBezTo>
                  <a:pt x="2174875" y="2559"/>
                  <a:pt x="2177454" y="0"/>
                  <a:pt x="2180583" y="0"/>
                </a:cubicBezTo>
                <a:close/>
                <a:moveTo>
                  <a:pt x="1997804" y="0"/>
                </a:moveTo>
                <a:lnTo>
                  <a:pt x="2088139" y="0"/>
                </a:lnTo>
                <a:cubicBezTo>
                  <a:pt x="2091267" y="0"/>
                  <a:pt x="2093847" y="2559"/>
                  <a:pt x="2093847" y="5720"/>
                </a:cubicBezTo>
                <a:cubicBezTo>
                  <a:pt x="2093847" y="8881"/>
                  <a:pt x="2091267" y="11440"/>
                  <a:pt x="2088139" y="11440"/>
                </a:cubicBezTo>
                <a:lnTo>
                  <a:pt x="1997804" y="11440"/>
                </a:lnTo>
                <a:cubicBezTo>
                  <a:pt x="1994676" y="11440"/>
                  <a:pt x="1992097" y="8881"/>
                  <a:pt x="1992097" y="5720"/>
                </a:cubicBezTo>
                <a:cubicBezTo>
                  <a:pt x="1992097" y="2559"/>
                  <a:pt x="1994676" y="0"/>
                  <a:pt x="1997804" y="0"/>
                </a:cubicBezTo>
                <a:close/>
                <a:moveTo>
                  <a:pt x="1817190" y="0"/>
                </a:moveTo>
                <a:lnTo>
                  <a:pt x="1907525" y="0"/>
                </a:lnTo>
                <a:cubicBezTo>
                  <a:pt x="1910653" y="0"/>
                  <a:pt x="1913232" y="2559"/>
                  <a:pt x="1913232" y="5720"/>
                </a:cubicBezTo>
                <a:cubicBezTo>
                  <a:pt x="1913232" y="8881"/>
                  <a:pt x="1910653" y="11440"/>
                  <a:pt x="1907525" y="11440"/>
                </a:cubicBezTo>
                <a:lnTo>
                  <a:pt x="1817190" y="11440"/>
                </a:lnTo>
                <a:cubicBezTo>
                  <a:pt x="1814062" y="11440"/>
                  <a:pt x="1811482" y="8881"/>
                  <a:pt x="1811482" y="5720"/>
                </a:cubicBezTo>
                <a:cubicBezTo>
                  <a:pt x="1811482" y="2559"/>
                  <a:pt x="1814062" y="0"/>
                  <a:pt x="1817190" y="0"/>
                </a:cubicBezTo>
                <a:close/>
                <a:moveTo>
                  <a:pt x="1636576" y="0"/>
                </a:moveTo>
                <a:lnTo>
                  <a:pt x="1726910" y="0"/>
                </a:lnTo>
                <a:cubicBezTo>
                  <a:pt x="1730039" y="0"/>
                  <a:pt x="1732618" y="2559"/>
                  <a:pt x="1732618" y="5720"/>
                </a:cubicBezTo>
                <a:cubicBezTo>
                  <a:pt x="1732618" y="8881"/>
                  <a:pt x="1730039" y="11440"/>
                  <a:pt x="1726910" y="11440"/>
                </a:cubicBezTo>
                <a:lnTo>
                  <a:pt x="1636576" y="11440"/>
                </a:lnTo>
                <a:cubicBezTo>
                  <a:pt x="1633447" y="11440"/>
                  <a:pt x="1630868" y="8881"/>
                  <a:pt x="1630868" y="5720"/>
                </a:cubicBezTo>
                <a:cubicBezTo>
                  <a:pt x="1630868" y="2559"/>
                  <a:pt x="1633447" y="0"/>
                  <a:pt x="1636576" y="0"/>
                </a:cubicBezTo>
                <a:close/>
                <a:moveTo>
                  <a:pt x="1455961" y="0"/>
                </a:moveTo>
                <a:lnTo>
                  <a:pt x="1546296" y="0"/>
                </a:lnTo>
                <a:cubicBezTo>
                  <a:pt x="1549424" y="0"/>
                  <a:pt x="1552004" y="2559"/>
                  <a:pt x="1552004" y="5720"/>
                </a:cubicBezTo>
                <a:cubicBezTo>
                  <a:pt x="1552004" y="8881"/>
                  <a:pt x="1549424" y="11440"/>
                  <a:pt x="1546296" y="11440"/>
                </a:cubicBezTo>
                <a:lnTo>
                  <a:pt x="1455961" y="11440"/>
                </a:lnTo>
                <a:cubicBezTo>
                  <a:pt x="1452833" y="11440"/>
                  <a:pt x="1450254" y="8881"/>
                  <a:pt x="1450254" y="5720"/>
                </a:cubicBezTo>
                <a:cubicBezTo>
                  <a:pt x="1450254" y="2559"/>
                  <a:pt x="1452833" y="0"/>
                  <a:pt x="1455961" y="0"/>
                </a:cubicBezTo>
                <a:close/>
                <a:moveTo>
                  <a:pt x="1275347" y="0"/>
                </a:moveTo>
                <a:lnTo>
                  <a:pt x="1365682" y="0"/>
                </a:lnTo>
                <a:cubicBezTo>
                  <a:pt x="1368810" y="0"/>
                  <a:pt x="1371389" y="2559"/>
                  <a:pt x="1371389" y="5720"/>
                </a:cubicBezTo>
                <a:cubicBezTo>
                  <a:pt x="1371389" y="8881"/>
                  <a:pt x="1368810" y="11440"/>
                  <a:pt x="1365682" y="11440"/>
                </a:cubicBezTo>
                <a:lnTo>
                  <a:pt x="1275347" y="11440"/>
                </a:lnTo>
                <a:cubicBezTo>
                  <a:pt x="1272219" y="11440"/>
                  <a:pt x="1269639" y="8881"/>
                  <a:pt x="1269639" y="5720"/>
                </a:cubicBezTo>
                <a:cubicBezTo>
                  <a:pt x="1269639" y="2559"/>
                  <a:pt x="1272219" y="0"/>
                  <a:pt x="1275347" y="0"/>
                </a:cubicBezTo>
                <a:close/>
                <a:moveTo>
                  <a:pt x="1094733" y="0"/>
                </a:moveTo>
                <a:lnTo>
                  <a:pt x="1185067" y="0"/>
                </a:lnTo>
                <a:cubicBezTo>
                  <a:pt x="1188196" y="0"/>
                  <a:pt x="1190775" y="2559"/>
                  <a:pt x="1190775" y="5720"/>
                </a:cubicBezTo>
                <a:cubicBezTo>
                  <a:pt x="1190775" y="8881"/>
                  <a:pt x="1188196" y="11440"/>
                  <a:pt x="1185067" y="11440"/>
                </a:cubicBezTo>
                <a:lnTo>
                  <a:pt x="1094733" y="11440"/>
                </a:lnTo>
                <a:cubicBezTo>
                  <a:pt x="1091604" y="11440"/>
                  <a:pt x="1089025" y="8881"/>
                  <a:pt x="1089025" y="5720"/>
                </a:cubicBezTo>
                <a:cubicBezTo>
                  <a:pt x="1089025" y="2559"/>
                  <a:pt x="1091604" y="0"/>
                  <a:pt x="1094733" y="0"/>
                </a:cubicBezTo>
                <a:close/>
                <a:moveTo>
                  <a:pt x="908779" y="0"/>
                </a:moveTo>
                <a:lnTo>
                  <a:pt x="999114" y="0"/>
                </a:lnTo>
                <a:cubicBezTo>
                  <a:pt x="1002242" y="0"/>
                  <a:pt x="1004822" y="2559"/>
                  <a:pt x="1004822" y="5720"/>
                </a:cubicBezTo>
                <a:cubicBezTo>
                  <a:pt x="1004822" y="8881"/>
                  <a:pt x="1002242" y="11440"/>
                  <a:pt x="999114" y="11440"/>
                </a:cubicBezTo>
                <a:lnTo>
                  <a:pt x="908779" y="11440"/>
                </a:lnTo>
                <a:cubicBezTo>
                  <a:pt x="905651" y="11440"/>
                  <a:pt x="903072" y="8881"/>
                  <a:pt x="903072" y="5720"/>
                </a:cubicBezTo>
                <a:cubicBezTo>
                  <a:pt x="903072" y="2559"/>
                  <a:pt x="905651" y="0"/>
                  <a:pt x="908779" y="0"/>
                </a:cubicBezTo>
                <a:close/>
                <a:moveTo>
                  <a:pt x="728165" y="0"/>
                </a:moveTo>
                <a:lnTo>
                  <a:pt x="818500" y="0"/>
                </a:lnTo>
                <a:cubicBezTo>
                  <a:pt x="821628" y="0"/>
                  <a:pt x="824207" y="2559"/>
                  <a:pt x="824207" y="5720"/>
                </a:cubicBezTo>
                <a:cubicBezTo>
                  <a:pt x="824207" y="8881"/>
                  <a:pt x="821628" y="11440"/>
                  <a:pt x="818500" y="11440"/>
                </a:cubicBezTo>
                <a:lnTo>
                  <a:pt x="728165" y="11440"/>
                </a:lnTo>
                <a:cubicBezTo>
                  <a:pt x="725037" y="11440"/>
                  <a:pt x="722457" y="8881"/>
                  <a:pt x="722457" y="5720"/>
                </a:cubicBezTo>
                <a:cubicBezTo>
                  <a:pt x="722457" y="2559"/>
                  <a:pt x="725037" y="0"/>
                  <a:pt x="728165" y="0"/>
                </a:cubicBezTo>
                <a:close/>
                <a:moveTo>
                  <a:pt x="547551" y="0"/>
                </a:moveTo>
                <a:lnTo>
                  <a:pt x="637885" y="0"/>
                </a:lnTo>
                <a:cubicBezTo>
                  <a:pt x="641014" y="0"/>
                  <a:pt x="643593" y="2559"/>
                  <a:pt x="643593" y="5720"/>
                </a:cubicBezTo>
                <a:cubicBezTo>
                  <a:pt x="643593" y="8881"/>
                  <a:pt x="641014" y="11440"/>
                  <a:pt x="637885" y="11440"/>
                </a:cubicBezTo>
                <a:lnTo>
                  <a:pt x="547551" y="11440"/>
                </a:lnTo>
                <a:cubicBezTo>
                  <a:pt x="544422" y="11440"/>
                  <a:pt x="541843" y="8881"/>
                  <a:pt x="541843" y="5720"/>
                </a:cubicBezTo>
                <a:cubicBezTo>
                  <a:pt x="541843" y="2559"/>
                  <a:pt x="544422" y="0"/>
                  <a:pt x="547551" y="0"/>
                </a:cubicBezTo>
                <a:close/>
                <a:moveTo>
                  <a:pt x="366936" y="0"/>
                </a:moveTo>
                <a:lnTo>
                  <a:pt x="457271" y="0"/>
                </a:lnTo>
                <a:cubicBezTo>
                  <a:pt x="460399" y="0"/>
                  <a:pt x="462979" y="2559"/>
                  <a:pt x="462979" y="5720"/>
                </a:cubicBezTo>
                <a:cubicBezTo>
                  <a:pt x="462979" y="8881"/>
                  <a:pt x="460399" y="11440"/>
                  <a:pt x="457271" y="11440"/>
                </a:cubicBezTo>
                <a:lnTo>
                  <a:pt x="366936" y="11440"/>
                </a:lnTo>
                <a:cubicBezTo>
                  <a:pt x="363808" y="11440"/>
                  <a:pt x="361229" y="8881"/>
                  <a:pt x="361229" y="5720"/>
                </a:cubicBezTo>
                <a:cubicBezTo>
                  <a:pt x="361229" y="2559"/>
                  <a:pt x="363808" y="0"/>
                  <a:pt x="366936" y="0"/>
                </a:cubicBezTo>
                <a:close/>
                <a:moveTo>
                  <a:pt x="186322" y="0"/>
                </a:moveTo>
                <a:lnTo>
                  <a:pt x="276657" y="0"/>
                </a:lnTo>
                <a:cubicBezTo>
                  <a:pt x="279785" y="0"/>
                  <a:pt x="282364" y="2559"/>
                  <a:pt x="282364" y="5720"/>
                </a:cubicBezTo>
                <a:cubicBezTo>
                  <a:pt x="282364" y="8881"/>
                  <a:pt x="279785" y="11440"/>
                  <a:pt x="276657" y="11440"/>
                </a:cubicBezTo>
                <a:lnTo>
                  <a:pt x="186322" y="11440"/>
                </a:lnTo>
                <a:cubicBezTo>
                  <a:pt x="183194" y="11440"/>
                  <a:pt x="180614" y="8881"/>
                  <a:pt x="180614" y="5720"/>
                </a:cubicBezTo>
                <a:cubicBezTo>
                  <a:pt x="180614" y="2559"/>
                  <a:pt x="183194" y="0"/>
                  <a:pt x="186322" y="0"/>
                </a:cubicBezTo>
                <a:close/>
                <a:moveTo>
                  <a:pt x="5708" y="0"/>
                </a:moveTo>
                <a:lnTo>
                  <a:pt x="96042" y="0"/>
                </a:lnTo>
                <a:cubicBezTo>
                  <a:pt x="99171" y="0"/>
                  <a:pt x="101750" y="2559"/>
                  <a:pt x="101750" y="5720"/>
                </a:cubicBezTo>
                <a:cubicBezTo>
                  <a:pt x="101750" y="8881"/>
                  <a:pt x="99171" y="11440"/>
                  <a:pt x="96042" y="11440"/>
                </a:cubicBezTo>
                <a:lnTo>
                  <a:pt x="5708" y="11440"/>
                </a:lnTo>
                <a:cubicBezTo>
                  <a:pt x="2579" y="11440"/>
                  <a:pt x="0" y="8881"/>
                  <a:pt x="0" y="5720"/>
                </a:cubicBezTo>
                <a:cubicBezTo>
                  <a:pt x="0" y="2559"/>
                  <a:pt x="2579" y="0"/>
                  <a:pt x="5708" y="0"/>
                </a:cubicBezTo>
                <a:close/>
              </a:path>
            </a:pathLst>
          </a:custGeom>
          <a:solidFill>
            <a:srgbClr val="FFFFFF"/>
          </a:solidFill>
          <a:ln w="9525">
            <a:solidFill>
              <a:schemeClr val="bg1"/>
            </a:solidFill>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pic>
        <p:nvPicPr>
          <p:cNvPr id="7" name="Graphic 6" descr="Checkmark with solid fill">
            <a:extLst>
              <a:ext uri="{FF2B5EF4-FFF2-40B4-BE49-F238E27FC236}">
                <a16:creationId xmlns:a16="http://schemas.microsoft.com/office/drawing/2014/main" id="{25BB5672-EA17-283B-0BE8-663C0AD53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8304" y="1323868"/>
            <a:ext cx="436949" cy="436949"/>
          </a:xfrm>
          <a:prstGeom prst="rect">
            <a:avLst/>
          </a:prstGeom>
        </p:spPr>
      </p:pic>
      <p:sp>
        <p:nvSpPr>
          <p:cNvPr id="28" name="TextBox 27">
            <a:extLst>
              <a:ext uri="{FF2B5EF4-FFF2-40B4-BE49-F238E27FC236}">
                <a16:creationId xmlns:a16="http://schemas.microsoft.com/office/drawing/2014/main" id="{83EC67FA-E899-4AEC-889E-3BD1AC9B14A4}"/>
              </a:ext>
            </a:extLst>
          </p:cNvPr>
          <p:cNvSpPr txBox="1"/>
          <p:nvPr/>
        </p:nvSpPr>
        <p:spPr>
          <a:xfrm>
            <a:off x="6991903" y="4511266"/>
            <a:ext cx="4463355"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R-CNN</a:t>
            </a:r>
          </a:p>
        </p:txBody>
      </p:sp>
      <p:sp>
        <p:nvSpPr>
          <p:cNvPr id="4" name="TextBox 3">
            <a:extLst>
              <a:ext uri="{FF2B5EF4-FFF2-40B4-BE49-F238E27FC236}">
                <a16:creationId xmlns:a16="http://schemas.microsoft.com/office/drawing/2014/main" id="{C5F4B73A-387C-C6C2-0E02-D96CEF3D8597}"/>
              </a:ext>
            </a:extLst>
          </p:cNvPr>
          <p:cNvSpPr txBox="1"/>
          <p:nvPr/>
        </p:nvSpPr>
        <p:spPr>
          <a:xfrm>
            <a:off x="7396025" y="4955377"/>
            <a:ext cx="325064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accurate but slow</a:t>
            </a:r>
          </a:p>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required a lot of storage space</a:t>
            </a:r>
          </a:p>
        </p:txBody>
      </p:sp>
      <p:sp>
        <p:nvSpPr>
          <p:cNvPr id="5" name="TextBox 4">
            <a:extLst>
              <a:ext uri="{FF2B5EF4-FFF2-40B4-BE49-F238E27FC236}">
                <a16:creationId xmlns:a16="http://schemas.microsoft.com/office/drawing/2014/main" id="{0D9CD5D8-91C7-7E7A-182A-9532FEF40289}"/>
              </a:ext>
            </a:extLst>
          </p:cNvPr>
          <p:cNvSpPr txBox="1"/>
          <p:nvPr/>
        </p:nvSpPr>
        <p:spPr>
          <a:xfrm>
            <a:off x="7396025" y="2204407"/>
            <a:ext cx="382943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improving efficiency</a:t>
            </a:r>
          </a:p>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couldn't be accelerated by the GPU</a:t>
            </a:r>
          </a:p>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reducing storage requirements</a:t>
            </a:r>
          </a:p>
        </p:txBody>
      </p:sp>
      <p:sp>
        <p:nvSpPr>
          <p:cNvPr id="8" name="TextBox 7">
            <a:extLst>
              <a:ext uri="{FF2B5EF4-FFF2-40B4-BE49-F238E27FC236}">
                <a16:creationId xmlns:a16="http://schemas.microsoft.com/office/drawing/2014/main" id="{D358F992-8E36-0560-7959-2494767906C1}"/>
              </a:ext>
            </a:extLst>
          </p:cNvPr>
          <p:cNvSpPr txBox="1"/>
          <p:nvPr/>
        </p:nvSpPr>
        <p:spPr>
          <a:xfrm>
            <a:off x="736657" y="5017440"/>
            <a:ext cx="475637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introduced the region proposal network (RPN)</a:t>
            </a:r>
          </a:p>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high-level feature map had a lower resolution</a:t>
            </a:r>
          </a:p>
          <a:p>
            <a:pPr marL="285750" indent="-285750">
              <a:buFont typeface="Arial" panose="020B0604020202020204" pitchFamily="34" charset="0"/>
              <a:buChar char="•"/>
            </a:pPr>
            <a:r>
              <a:rPr lang="en-US" sz="1600" dirty="0">
                <a:solidFill>
                  <a:srgbClr val="000000"/>
                </a:solidFill>
                <a:ea typeface="Roboto" panose="02000000000000000000" pitchFamily="2" charset="0"/>
                <a:cs typeface="Roboto" panose="02000000000000000000" pitchFamily="2" charset="0"/>
              </a:rPr>
              <a:t>couldn’t detect small objects</a:t>
            </a:r>
          </a:p>
        </p:txBody>
      </p:sp>
      <p:sp>
        <p:nvSpPr>
          <p:cNvPr id="10" name="TextBox 9">
            <a:extLst>
              <a:ext uri="{FF2B5EF4-FFF2-40B4-BE49-F238E27FC236}">
                <a16:creationId xmlns:a16="http://schemas.microsoft.com/office/drawing/2014/main" id="{F1F91FB8-EFC8-28BA-D07B-091D47708FC5}"/>
              </a:ext>
            </a:extLst>
          </p:cNvPr>
          <p:cNvSpPr txBox="1"/>
          <p:nvPr/>
        </p:nvSpPr>
        <p:spPr>
          <a:xfrm>
            <a:off x="740787" y="1805395"/>
            <a:ext cx="4600743" cy="175432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ea typeface="Roboto" panose="02000000000000000000" pitchFamily="2" charset="0"/>
                <a:cs typeface="Roboto" panose="02000000000000000000" pitchFamily="2" charset="0"/>
              </a:rPr>
              <a:t>V1:  high processing time, more parameters, and increased memory usage</a:t>
            </a:r>
          </a:p>
          <a:p>
            <a:pPr marL="285750" indent="-285750">
              <a:buFont typeface="Arial" panose="020B0604020202020204" pitchFamily="34" charset="0"/>
              <a:buChar char="•"/>
            </a:pPr>
            <a:r>
              <a:rPr lang="en-US" sz="1200" dirty="0">
                <a:solidFill>
                  <a:srgbClr val="000000"/>
                </a:solidFill>
                <a:ea typeface="Roboto" panose="02000000000000000000" pitchFamily="2" charset="0"/>
                <a:cs typeface="Roboto" panose="02000000000000000000" pitchFamily="2" charset="0"/>
              </a:rPr>
              <a:t>V2: skip connections and multi-scale training, reduced the computational complexity and improved processing speed</a:t>
            </a:r>
          </a:p>
          <a:p>
            <a:pPr marL="285750" indent="-285750">
              <a:buFont typeface="Arial" panose="020B0604020202020204" pitchFamily="34" charset="0"/>
              <a:buChar char="•"/>
            </a:pPr>
            <a:r>
              <a:rPr lang="en-US" sz="1200" dirty="0">
                <a:solidFill>
                  <a:srgbClr val="000000"/>
                </a:solidFill>
                <a:ea typeface="Roboto" panose="02000000000000000000" pitchFamily="2" charset="0"/>
                <a:cs typeface="Roboto" panose="02000000000000000000" pitchFamily="2" charset="0"/>
              </a:rPr>
              <a:t>V3: feature pyramid networks (FPN), more parameters, increased memory usage and longer training time</a:t>
            </a:r>
          </a:p>
          <a:p>
            <a:pPr marL="285750" indent="-285750">
              <a:buFont typeface="Arial" panose="020B0604020202020204" pitchFamily="34" charset="0"/>
              <a:buChar char="•"/>
            </a:pPr>
            <a:r>
              <a:rPr lang="en-US" sz="1200" dirty="0">
                <a:solidFill>
                  <a:srgbClr val="000000"/>
                </a:solidFill>
                <a:ea typeface="Roboto" panose="02000000000000000000" pitchFamily="2" charset="0"/>
                <a:cs typeface="Roboto" panose="02000000000000000000" pitchFamily="2" charset="0"/>
              </a:rPr>
              <a:t>V4: CSPDarknet53, </a:t>
            </a:r>
            <a:r>
              <a:rPr lang="en-US" sz="1200" dirty="0" err="1">
                <a:solidFill>
                  <a:srgbClr val="000000"/>
                </a:solidFill>
                <a:ea typeface="Roboto" panose="02000000000000000000" pitchFamily="2" charset="0"/>
                <a:cs typeface="Roboto" panose="02000000000000000000" pitchFamily="2" charset="0"/>
              </a:rPr>
              <a:t>PANet</a:t>
            </a:r>
            <a:r>
              <a:rPr lang="en-US" sz="1200" dirty="0">
                <a:solidFill>
                  <a:srgbClr val="000000"/>
                </a:solidFill>
                <a:ea typeface="Roboto" panose="02000000000000000000" pitchFamily="2" charset="0"/>
                <a:cs typeface="Roboto" panose="02000000000000000000" pitchFamily="2" charset="0"/>
              </a:rPr>
              <a:t>, Mish activation and CIOU loss</a:t>
            </a:r>
          </a:p>
          <a:p>
            <a:pPr marL="285750" indent="-285750">
              <a:buFont typeface="Arial" panose="020B0604020202020204" pitchFamily="34" charset="0"/>
              <a:buChar char="•"/>
            </a:pPr>
            <a:r>
              <a:rPr lang="en-US" sz="1200" dirty="0">
                <a:solidFill>
                  <a:srgbClr val="000000"/>
                </a:solidFill>
                <a:ea typeface="Roboto" panose="02000000000000000000" pitchFamily="2" charset="0"/>
                <a:cs typeface="Roboto" panose="02000000000000000000" pitchFamily="2" charset="0"/>
              </a:rPr>
              <a:t>V5: Optimized model with less parameters, faster training, low memory requirement</a:t>
            </a:r>
          </a:p>
        </p:txBody>
      </p:sp>
    </p:spTree>
    <p:extLst>
      <p:ext uri="{BB962C8B-B14F-4D97-AF65-F5344CB8AC3E}">
        <p14:creationId xmlns:p14="http://schemas.microsoft.com/office/powerpoint/2010/main" val="36661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2" grpId="0"/>
      <p:bldP spid="25" grpId="0"/>
      <p:bldP spid="34" grpId="0"/>
      <p:bldP spid="28" grpId="0"/>
      <p:bldP spid="4" grpId="0"/>
      <p:bldP spid="5"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501B4F-3A5F-4712-842E-E5AC7ABBA150}"/>
              </a:ext>
            </a:extLst>
          </p:cNvPr>
          <p:cNvGrpSpPr/>
          <p:nvPr/>
        </p:nvGrpSpPr>
        <p:grpSpPr>
          <a:xfrm>
            <a:off x="1521595" y="869520"/>
            <a:ext cx="9655741" cy="5068064"/>
            <a:chOff x="1568082" y="391886"/>
            <a:chExt cx="9523828" cy="5239125"/>
          </a:xfrm>
        </p:grpSpPr>
        <p:pic>
          <p:nvPicPr>
            <p:cNvPr id="7" name="Picture 6" descr="A group of people sitting in chairs&#10;&#10;Description automatically generated with low confidence">
              <a:extLst>
                <a:ext uri="{FF2B5EF4-FFF2-40B4-BE49-F238E27FC236}">
                  <a16:creationId xmlns:a16="http://schemas.microsoft.com/office/drawing/2014/main" id="{228331F5-412B-430B-B90B-91181FED00A0}"/>
                </a:ext>
              </a:extLst>
            </p:cNvPr>
            <p:cNvPicPr>
              <a:picLocks noChangeAspect="1"/>
            </p:cNvPicPr>
            <p:nvPr/>
          </p:nvPicPr>
          <p:blipFill rotWithShape="1">
            <a:blip r:embed="rId3">
              <a:extLst>
                <a:ext uri="{28A0092B-C50C-407E-A947-70E740481C1C}">
                  <a14:useLocalDpi xmlns:a14="http://schemas.microsoft.com/office/drawing/2010/main" val="0"/>
                </a:ext>
              </a:extLst>
            </a:blip>
            <a:srcRect b="6821"/>
            <a:stretch/>
          </p:blipFill>
          <p:spPr>
            <a:xfrm>
              <a:off x="1568082" y="391886"/>
              <a:ext cx="9523828" cy="5239125"/>
            </a:xfrm>
            <a:prstGeom prst="rect">
              <a:avLst/>
            </a:prstGeom>
          </p:spPr>
        </p:pic>
        <p:grpSp>
          <p:nvGrpSpPr>
            <p:cNvPr id="13" name="Group 12">
              <a:extLst>
                <a:ext uri="{FF2B5EF4-FFF2-40B4-BE49-F238E27FC236}">
                  <a16:creationId xmlns:a16="http://schemas.microsoft.com/office/drawing/2014/main" id="{4F115811-B776-4B04-A924-F6104995BBC5}"/>
                </a:ext>
              </a:extLst>
            </p:cNvPr>
            <p:cNvGrpSpPr/>
            <p:nvPr/>
          </p:nvGrpSpPr>
          <p:grpSpPr>
            <a:xfrm>
              <a:off x="2082017" y="893226"/>
              <a:ext cx="8437564" cy="1476294"/>
              <a:chOff x="2082017" y="893226"/>
              <a:chExt cx="8437564" cy="1476294"/>
            </a:xfrm>
          </p:grpSpPr>
          <p:sp>
            <p:nvSpPr>
              <p:cNvPr id="8" name="TextBox 7">
                <a:extLst>
                  <a:ext uri="{FF2B5EF4-FFF2-40B4-BE49-F238E27FC236}">
                    <a16:creationId xmlns:a16="http://schemas.microsoft.com/office/drawing/2014/main" id="{2913A4A8-D9A7-442C-BB19-BBFDB6ED2824}"/>
                  </a:ext>
                </a:extLst>
              </p:cNvPr>
              <p:cNvSpPr txBox="1"/>
              <p:nvPr/>
            </p:nvSpPr>
            <p:spPr>
              <a:xfrm>
                <a:off x="2082017" y="1209821"/>
                <a:ext cx="1617785" cy="731779"/>
              </a:xfrm>
              <a:prstGeom prst="rect">
                <a:avLst/>
              </a:prstGeom>
              <a:noFill/>
            </p:spPr>
            <p:txBody>
              <a:bodyPr wrap="square" rtlCol="0">
                <a:spAutoFit/>
              </a:bodyPr>
              <a:lstStyle/>
              <a:p>
                <a:r>
                  <a:rPr lang="en-US" sz="2000" dirty="0"/>
                  <a:t>What is our Agenda?</a:t>
                </a:r>
                <a:endParaRPr lang="en-IN" sz="2000" dirty="0"/>
              </a:p>
            </p:txBody>
          </p:sp>
          <p:sp>
            <p:nvSpPr>
              <p:cNvPr id="9" name="TextBox 8">
                <a:extLst>
                  <a:ext uri="{FF2B5EF4-FFF2-40B4-BE49-F238E27FC236}">
                    <a16:creationId xmlns:a16="http://schemas.microsoft.com/office/drawing/2014/main" id="{2F03AAA1-06C0-4264-AE20-265AD97766BA}"/>
                  </a:ext>
                </a:extLst>
              </p:cNvPr>
              <p:cNvSpPr txBox="1"/>
              <p:nvPr/>
            </p:nvSpPr>
            <p:spPr>
              <a:xfrm>
                <a:off x="3866269" y="1348153"/>
                <a:ext cx="1617785" cy="667424"/>
              </a:xfrm>
              <a:prstGeom prst="rect">
                <a:avLst/>
              </a:prstGeom>
              <a:noFill/>
            </p:spPr>
            <p:txBody>
              <a:bodyPr wrap="square" rtlCol="0">
                <a:spAutoFit/>
              </a:bodyPr>
              <a:lstStyle/>
              <a:p>
                <a:r>
                  <a:rPr lang="en-US" dirty="0"/>
                  <a:t>Problem</a:t>
                </a:r>
              </a:p>
              <a:p>
                <a:r>
                  <a:rPr lang="en-US" dirty="0"/>
                  <a:t>Statement</a:t>
                </a:r>
                <a:endParaRPr lang="en-IN" dirty="0"/>
              </a:p>
            </p:txBody>
          </p:sp>
          <p:sp>
            <p:nvSpPr>
              <p:cNvPr id="10" name="TextBox 9">
                <a:extLst>
                  <a:ext uri="{FF2B5EF4-FFF2-40B4-BE49-F238E27FC236}">
                    <a16:creationId xmlns:a16="http://schemas.microsoft.com/office/drawing/2014/main" id="{54C11891-3DD3-42F0-9CAC-C89CEF1CAA05}"/>
                  </a:ext>
                </a:extLst>
              </p:cNvPr>
              <p:cNvSpPr txBox="1"/>
              <p:nvPr/>
            </p:nvSpPr>
            <p:spPr>
              <a:xfrm>
                <a:off x="5256272" y="893226"/>
                <a:ext cx="2745546" cy="667424"/>
              </a:xfrm>
              <a:prstGeom prst="rect">
                <a:avLst/>
              </a:prstGeom>
              <a:noFill/>
            </p:spPr>
            <p:txBody>
              <a:bodyPr wrap="square" lIns="91440" tIns="45720" rIns="91440" bIns="45720" rtlCol="0" anchor="t">
                <a:spAutoFit/>
              </a:bodyPr>
              <a:lstStyle/>
              <a:p>
                <a:r>
                  <a:rPr lang="en-US" dirty="0"/>
                  <a:t>Model Selection &amp; </a:t>
                </a:r>
              </a:p>
              <a:p>
                <a:r>
                  <a:rPr lang="en-US" dirty="0"/>
                  <a:t>Dataset</a:t>
                </a:r>
                <a:endParaRPr lang="en-IN" dirty="0"/>
              </a:p>
            </p:txBody>
          </p:sp>
          <p:sp>
            <p:nvSpPr>
              <p:cNvPr id="11" name="TextBox 10">
                <a:extLst>
                  <a:ext uri="{FF2B5EF4-FFF2-40B4-BE49-F238E27FC236}">
                    <a16:creationId xmlns:a16="http://schemas.microsoft.com/office/drawing/2014/main" id="{7DEFCC17-F93E-42F6-950B-8AA49FFC8A59}"/>
                  </a:ext>
                </a:extLst>
              </p:cNvPr>
              <p:cNvSpPr txBox="1"/>
              <p:nvPr/>
            </p:nvSpPr>
            <p:spPr>
              <a:xfrm>
                <a:off x="6329996" y="1702096"/>
                <a:ext cx="2745546" cy="667424"/>
              </a:xfrm>
              <a:prstGeom prst="rect">
                <a:avLst/>
              </a:prstGeom>
              <a:noFill/>
            </p:spPr>
            <p:txBody>
              <a:bodyPr wrap="square" rtlCol="0">
                <a:spAutoFit/>
              </a:bodyPr>
              <a:lstStyle/>
              <a:p>
                <a:r>
                  <a:rPr lang="en-US" dirty="0"/>
                  <a:t>Evaluation </a:t>
                </a:r>
              </a:p>
              <a:p>
                <a:r>
                  <a:rPr lang="en-US" dirty="0"/>
                  <a:t>Metrics</a:t>
                </a:r>
                <a:endParaRPr lang="en-IN" dirty="0"/>
              </a:p>
            </p:txBody>
          </p:sp>
          <p:sp>
            <p:nvSpPr>
              <p:cNvPr id="12" name="TextBox 11">
                <a:extLst>
                  <a:ext uri="{FF2B5EF4-FFF2-40B4-BE49-F238E27FC236}">
                    <a16:creationId xmlns:a16="http://schemas.microsoft.com/office/drawing/2014/main" id="{6C004F06-135D-4E27-BEF5-F7A2FEC927E0}"/>
                  </a:ext>
                </a:extLst>
              </p:cNvPr>
              <p:cNvSpPr txBox="1"/>
              <p:nvPr/>
            </p:nvSpPr>
            <p:spPr>
              <a:xfrm>
                <a:off x="7774035" y="1141844"/>
                <a:ext cx="2745546" cy="413168"/>
              </a:xfrm>
              <a:prstGeom prst="rect">
                <a:avLst/>
              </a:prstGeom>
              <a:noFill/>
            </p:spPr>
            <p:txBody>
              <a:bodyPr wrap="square" rtlCol="0">
                <a:spAutoFit/>
              </a:bodyPr>
              <a:lstStyle/>
              <a:p>
                <a:r>
                  <a:rPr lang="en-US" sz="2000" dirty="0"/>
                  <a:t>Conclusion</a:t>
                </a:r>
              </a:p>
            </p:txBody>
          </p:sp>
        </p:grpSp>
      </p:grpSp>
      <p:sp>
        <p:nvSpPr>
          <p:cNvPr id="2" name="TextBox 1">
            <a:extLst>
              <a:ext uri="{FF2B5EF4-FFF2-40B4-BE49-F238E27FC236}">
                <a16:creationId xmlns:a16="http://schemas.microsoft.com/office/drawing/2014/main" id="{F4D62AED-F245-4667-9F98-2F70DC4FCEAD}"/>
              </a:ext>
            </a:extLst>
          </p:cNvPr>
          <p:cNvSpPr txBox="1"/>
          <p:nvPr/>
        </p:nvSpPr>
        <p:spPr>
          <a:xfrm>
            <a:off x="490034" y="310335"/>
            <a:ext cx="5057691" cy="707886"/>
          </a:xfrm>
          <a:prstGeom prst="rect">
            <a:avLst/>
          </a:prstGeom>
          <a:noFill/>
        </p:spPr>
        <p:txBody>
          <a:bodyPr wrap="square" rtlCol="0">
            <a:spAutoFit/>
          </a:bodyPr>
          <a:lstStyle/>
          <a:p>
            <a:r>
              <a:rPr lang="en-GB" sz="4000" b="1" dirty="0"/>
              <a:t>AGENDA</a:t>
            </a:r>
            <a:endParaRPr lang="en-IN" sz="4000" b="1" dirty="0"/>
          </a:p>
        </p:txBody>
      </p:sp>
    </p:spTree>
    <p:extLst>
      <p:ext uri="{BB962C8B-B14F-4D97-AF65-F5344CB8AC3E}">
        <p14:creationId xmlns:p14="http://schemas.microsoft.com/office/powerpoint/2010/main" val="399506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Problem Statement</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4870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A777327E-0692-4E70-9425-2885F4890798}"/>
              </a:ext>
            </a:extLst>
          </p:cNvPr>
          <p:cNvPicPr>
            <a:picLocks noChangeAspect="1"/>
          </p:cNvPicPr>
          <p:nvPr/>
        </p:nvPicPr>
        <p:blipFill rotWithShape="1">
          <a:blip r:embed="rId3"/>
          <a:srcRect l="18233" t="-60" r="-238" b="-103"/>
          <a:stretch/>
        </p:blipFill>
        <p:spPr>
          <a:xfrm>
            <a:off x="2247863" y="613487"/>
            <a:ext cx="9852158" cy="5977434"/>
          </a:xfrm>
          <a:prstGeom prst="rect">
            <a:avLst/>
          </a:prstGeom>
        </p:spPr>
      </p:pic>
      <p:sp>
        <p:nvSpPr>
          <p:cNvPr id="2" name="TextBox 1">
            <a:extLst>
              <a:ext uri="{FF2B5EF4-FFF2-40B4-BE49-F238E27FC236}">
                <a16:creationId xmlns:a16="http://schemas.microsoft.com/office/drawing/2014/main" id="{1538BE0C-A918-41A9-9367-A38F2592C617}"/>
              </a:ext>
            </a:extLst>
          </p:cNvPr>
          <p:cNvSpPr txBox="1"/>
          <p:nvPr/>
        </p:nvSpPr>
        <p:spPr>
          <a:xfrm>
            <a:off x="346883" y="4839330"/>
            <a:ext cx="7320708" cy="1631216"/>
          </a:xfrm>
          <a:prstGeom prst="rect">
            <a:avLst/>
          </a:prstGeom>
          <a:ln>
            <a:solidFill>
              <a:srgbClr val="4472C4"/>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cap="all" dirty="0">
                <a:solidFill>
                  <a:srgbClr val="000000"/>
                </a:solidFill>
                <a:ea typeface="Open Sans" panose="020B0606030504020204" pitchFamily="34" charset="0"/>
                <a:cs typeface="Open Sans" panose="020B0606030504020204" pitchFamily="34" charset="0"/>
              </a:rPr>
              <a:t>Problem</a:t>
            </a:r>
          </a:p>
          <a:p>
            <a:pPr algn="just"/>
            <a:r>
              <a:rPr lang="en-US" sz="1600" dirty="0">
                <a:solidFill>
                  <a:srgbClr val="000000"/>
                </a:solidFill>
                <a:ea typeface="Open Sans" panose="020B0606030504020204" pitchFamily="34" charset="0"/>
                <a:cs typeface="Open Sans" panose="020B0606030504020204" pitchFamily="34" charset="0"/>
              </a:rPr>
              <a:t>According to the Bureau of Labor Statistics, a car accident occurs approximately every 13 minutes in the U.S. Traffic signs play a crucial role in regulating traffic flow, providing important warnings, and conveying vital information. The ability to detect traffic signs from a significant distance plays a vital role in addressing the issue of non-compliance with traffic rules and signs. </a:t>
            </a:r>
          </a:p>
        </p:txBody>
      </p:sp>
      <p:sp>
        <p:nvSpPr>
          <p:cNvPr id="6" name="TextBox 5">
            <a:extLst>
              <a:ext uri="{FF2B5EF4-FFF2-40B4-BE49-F238E27FC236}">
                <a16:creationId xmlns:a16="http://schemas.microsoft.com/office/drawing/2014/main" id="{9157558E-2D71-4DCF-8266-CFA8B5ED81C0}"/>
              </a:ext>
            </a:extLst>
          </p:cNvPr>
          <p:cNvSpPr txBox="1"/>
          <p:nvPr/>
        </p:nvSpPr>
        <p:spPr>
          <a:xfrm>
            <a:off x="346883" y="1031097"/>
            <a:ext cx="7320708" cy="1384995"/>
          </a:xfrm>
          <a:prstGeom prst="rect">
            <a:avLst/>
          </a:prstGeom>
          <a:ln>
            <a:solidFill>
              <a:srgbClr val="4472C4"/>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cap="all" dirty="0">
                <a:solidFill>
                  <a:srgbClr val="000000"/>
                </a:solidFill>
                <a:ea typeface="Open Sans" panose="020B0606030504020204" pitchFamily="34" charset="0"/>
                <a:cs typeface="Open Sans" panose="020B0606030504020204" pitchFamily="34" charset="0"/>
              </a:rPr>
              <a:t>Solution</a:t>
            </a:r>
          </a:p>
          <a:p>
            <a:pPr algn="just"/>
            <a:r>
              <a:rPr lang="en-US" sz="1600" dirty="0">
                <a:solidFill>
                  <a:srgbClr val="000000"/>
                </a:solidFill>
                <a:ea typeface="Open Sans" panose="020B0606030504020204" pitchFamily="34" charset="0"/>
                <a:cs typeface="Open Sans" panose="020B0606030504020204" pitchFamily="34" charset="0"/>
              </a:rPr>
              <a:t>Deep learning models capable of effectively detecting and recognizing these signs across a wide range of sizes. They must be robust against environmental variations, employing techniques like domain adaptation, adversarial training, or data augmentation with simulated environmental effects.</a:t>
            </a:r>
          </a:p>
        </p:txBody>
      </p:sp>
      <p:sp>
        <p:nvSpPr>
          <p:cNvPr id="7" name="TextBox 6">
            <a:extLst>
              <a:ext uri="{FF2B5EF4-FFF2-40B4-BE49-F238E27FC236}">
                <a16:creationId xmlns:a16="http://schemas.microsoft.com/office/drawing/2014/main" id="{BFFAC783-0518-4705-A0E7-FB8BA70EF0C4}"/>
              </a:ext>
            </a:extLst>
          </p:cNvPr>
          <p:cNvSpPr txBox="1"/>
          <p:nvPr/>
        </p:nvSpPr>
        <p:spPr>
          <a:xfrm>
            <a:off x="346883" y="2821369"/>
            <a:ext cx="7320708" cy="1631216"/>
          </a:xfrm>
          <a:prstGeom prst="rect">
            <a:avLst/>
          </a:prstGeom>
          <a:ln>
            <a:solidFill>
              <a:srgbClr val="4472C4"/>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cap="all" dirty="0">
                <a:solidFill>
                  <a:srgbClr val="000000"/>
                </a:solidFill>
                <a:ea typeface="Open Sans" panose="020B0606030504020204" pitchFamily="34" charset="0"/>
                <a:cs typeface="Open Sans" panose="020B0606030504020204" pitchFamily="34" charset="0"/>
              </a:rPr>
              <a:t>GAP/challenges</a:t>
            </a:r>
          </a:p>
          <a:p>
            <a:pPr algn="just"/>
            <a:r>
              <a:rPr lang="en-US" sz="1600" dirty="0">
                <a:solidFill>
                  <a:srgbClr val="000000"/>
                </a:solidFill>
                <a:ea typeface="Open Sans" panose="020B0606030504020204" pitchFamily="34" charset="0"/>
                <a:cs typeface="Open Sans" panose="020B0606030504020204" pitchFamily="34" charset="0"/>
              </a:rPr>
              <a:t>Increased visibility, early identification and response, improved decision-making, and the support of advanced driver assistance systems. Computer vision techniques were used to detect and categorize traffic signs, but this approach involved extensive manual effort to carefully design significant features within images. </a:t>
            </a:r>
          </a:p>
        </p:txBody>
      </p:sp>
      <p:cxnSp>
        <p:nvCxnSpPr>
          <p:cNvPr id="3" name="Connector: Elbow 2">
            <a:extLst>
              <a:ext uri="{FF2B5EF4-FFF2-40B4-BE49-F238E27FC236}">
                <a16:creationId xmlns:a16="http://schemas.microsoft.com/office/drawing/2014/main" id="{7DAD2305-20D2-4278-BD13-A7A5F0F4876F}"/>
              </a:ext>
            </a:extLst>
          </p:cNvPr>
          <p:cNvCxnSpPr>
            <a:cxnSpLocks/>
            <a:stCxn id="2" idx="3"/>
          </p:cNvCxnSpPr>
          <p:nvPr/>
        </p:nvCxnSpPr>
        <p:spPr>
          <a:xfrm>
            <a:off x="7667591" y="5654938"/>
            <a:ext cx="773584" cy="506555"/>
          </a:xfrm>
          <a:prstGeom prst="bentConnector3">
            <a:avLst>
              <a:gd name="adj1" fmla="val 50000"/>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F53E82A-BBEA-4818-8EE0-551400711939}"/>
              </a:ext>
            </a:extLst>
          </p:cNvPr>
          <p:cNvCxnSpPr>
            <a:cxnSpLocks/>
            <a:stCxn id="7" idx="3"/>
          </p:cNvCxnSpPr>
          <p:nvPr/>
        </p:nvCxnSpPr>
        <p:spPr>
          <a:xfrm>
            <a:off x="7667591" y="3636977"/>
            <a:ext cx="2437193" cy="0"/>
          </a:xfrm>
          <a:prstGeom prst="straightConnector1">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1E0A00B-62EC-4E61-8952-134F0FCD382C}"/>
              </a:ext>
            </a:extLst>
          </p:cNvPr>
          <p:cNvCxnSpPr>
            <a:cxnSpLocks/>
            <a:endCxn id="6" idx="3"/>
          </p:cNvCxnSpPr>
          <p:nvPr/>
        </p:nvCxnSpPr>
        <p:spPr>
          <a:xfrm rot="10800000" flipV="1">
            <a:off x="7667591" y="953971"/>
            <a:ext cx="3676806" cy="769623"/>
          </a:xfrm>
          <a:prstGeom prst="bentConnector3">
            <a:avLst>
              <a:gd name="adj1" fmla="val 50000"/>
            </a:avLst>
          </a:prstGeom>
          <a:ln>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9FA597-340B-45DB-937E-27EC9BA3ADEF}"/>
              </a:ext>
            </a:extLst>
          </p:cNvPr>
          <p:cNvSpPr txBox="1"/>
          <p:nvPr/>
        </p:nvSpPr>
        <p:spPr>
          <a:xfrm>
            <a:off x="346883" y="378645"/>
            <a:ext cx="11498233" cy="461665"/>
          </a:xfrm>
          <a:prstGeom prst="rect">
            <a:avLst/>
          </a:prstGeom>
          <a:noFill/>
        </p:spPr>
        <p:txBody>
          <a:bodyPr wrap="square" rtlCol="0">
            <a:spAutoFit/>
          </a:bodyPr>
          <a:lstStyle/>
          <a:p>
            <a:r>
              <a:rPr lang="en-GB" sz="2400" b="1" dirty="0">
                <a:solidFill>
                  <a:srgbClr val="000000"/>
                </a:solidFill>
                <a:ea typeface="Open Sans" panose="020B0606030504020204" pitchFamily="34" charset="0"/>
                <a:cs typeface="Open Sans" panose="020B0606030504020204" pitchFamily="34" charset="0"/>
              </a:rPr>
              <a:t>Why do we need to detect small and far traffic signs?</a:t>
            </a:r>
            <a:endParaRPr lang="en-IN" sz="2400" b="1" dirty="0">
              <a:solidFill>
                <a:srgbClr val="000000"/>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4083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Literature review</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352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What is the best model for the current research problem?</a:t>
            </a:r>
            <a:endParaRPr lang="en-IN" sz="2400" dirty="0">
              <a:solidFill>
                <a:srgbClr val="000000"/>
              </a:solidFill>
              <a:latin typeface="+mn-lt"/>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00A9248-8BCF-440E-BDF1-388AC64F8868}"/>
              </a:ext>
            </a:extLst>
          </p:cNvPr>
          <p:cNvSpPr>
            <a:spLocks noGrp="1"/>
          </p:cNvSpPr>
          <p:nvPr>
            <p:ph idx="4294967295"/>
          </p:nvPr>
        </p:nvSpPr>
        <p:spPr>
          <a:xfrm>
            <a:off x="318837" y="697832"/>
            <a:ext cx="11873163" cy="5847431"/>
          </a:xfrm>
        </p:spPr>
        <p:txBody>
          <a:bodyPr>
            <a:normAutofit/>
          </a:bodyPr>
          <a:lstStyle/>
          <a:p>
            <a:r>
              <a:rPr lang="en-US" sz="1600" dirty="0">
                <a:solidFill>
                  <a:srgbClr val="000000"/>
                </a:solidFill>
                <a:latin typeface="+mn-lt"/>
              </a:rPr>
              <a:t>Based on the literature review, there are certain pros and cons listed down for each of model that help us in choosing the best model for out problem statement.</a:t>
            </a:r>
            <a:endParaRPr lang="en-US" dirty="0">
              <a:solidFill>
                <a:srgbClr val="000000"/>
              </a:solidFill>
              <a:latin typeface="+mn-lt"/>
            </a:endParaRP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b="1" i="0" dirty="0">
              <a:solidFill>
                <a:srgbClr val="000000"/>
              </a:solidFill>
              <a:effectLst/>
              <a:latin typeface="+mn-lt"/>
            </a:endParaRPr>
          </a:p>
          <a:p>
            <a:pPr marL="0" indent="0">
              <a:buNone/>
            </a:pPr>
            <a:endParaRPr lang="en-IN" dirty="0">
              <a:latin typeface="+mn-lt"/>
            </a:endParaRPr>
          </a:p>
        </p:txBody>
      </p:sp>
      <p:sp>
        <p:nvSpPr>
          <p:cNvPr id="12" name="Freeform: Shape 11">
            <a:extLst>
              <a:ext uri="{FF2B5EF4-FFF2-40B4-BE49-F238E27FC236}">
                <a16:creationId xmlns:a16="http://schemas.microsoft.com/office/drawing/2014/main" id="{34E29931-DFFB-4351-AB3B-987CDEE4DB43}"/>
              </a:ext>
            </a:extLst>
          </p:cNvPr>
          <p:cNvSpPr/>
          <p:nvPr/>
        </p:nvSpPr>
        <p:spPr>
          <a:xfrm>
            <a:off x="766311" y="1762574"/>
            <a:ext cx="10548426" cy="4645562"/>
          </a:xfrm>
          <a:custGeom>
            <a:avLst/>
            <a:gdLst>
              <a:gd name="connsiteX0" fmla="*/ 6095746 w 12192002"/>
              <a:gd name="connsiteY0" fmla="*/ 1657367 h 5522001"/>
              <a:gd name="connsiteX1" fmla="*/ 4992113 w 12192002"/>
              <a:gd name="connsiteY1" fmla="*/ 2761001 h 5522001"/>
              <a:gd name="connsiteX2" fmla="*/ 6095746 w 12192002"/>
              <a:gd name="connsiteY2" fmla="*/ 3864634 h 5522001"/>
              <a:gd name="connsiteX3" fmla="*/ 7199635 w 12192002"/>
              <a:gd name="connsiteY3" fmla="*/ 2761001 h 5522001"/>
              <a:gd name="connsiteX4" fmla="*/ 6095746 w 12192002"/>
              <a:gd name="connsiteY4" fmla="*/ 1657367 h 5522001"/>
              <a:gd name="connsiteX5" fmla="*/ 5897107 w 12192002"/>
              <a:gd name="connsiteY5" fmla="*/ 0 h 5522001"/>
              <a:gd name="connsiteX6" fmla="*/ 6294896 w 12192002"/>
              <a:gd name="connsiteY6" fmla="*/ 0 h 5522001"/>
              <a:gd name="connsiteX7" fmla="*/ 6294896 w 12192002"/>
              <a:gd name="connsiteY7" fmla="*/ 1272617 h 5522001"/>
              <a:gd name="connsiteX8" fmla="*/ 6323017 w 12192002"/>
              <a:gd name="connsiteY8" fmla="*/ 1276707 h 5522001"/>
              <a:gd name="connsiteX9" fmla="*/ 7157198 w 12192002"/>
              <a:gd name="connsiteY9" fmla="*/ 1699805 h 5522001"/>
              <a:gd name="connsiteX10" fmla="*/ 7580296 w 12192002"/>
              <a:gd name="connsiteY10" fmla="*/ 2533985 h 5522001"/>
              <a:gd name="connsiteX11" fmla="*/ 7584386 w 12192002"/>
              <a:gd name="connsiteY11" fmla="*/ 2562106 h 5522001"/>
              <a:gd name="connsiteX12" fmla="*/ 8857003 w 12192002"/>
              <a:gd name="connsiteY12" fmla="*/ 2562106 h 5522001"/>
              <a:gd name="connsiteX13" fmla="*/ 8857003 w 12192002"/>
              <a:gd name="connsiteY13" fmla="*/ 2562107 h 5522001"/>
              <a:gd name="connsiteX14" fmla="*/ 12192002 w 12192002"/>
              <a:gd name="connsiteY14" fmla="*/ 2562107 h 5522001"/>
              <a:gd name="connsiteX15" fmla="*/ 12192002 w 12192002"/>
              <a:gd name="connsiteY15" fmla="*/ 2959895 h 5522001"/>
              <a:gd name="connsiteX16" fmla="*/ 8857003 w 12192002"/>
              <a:gd name="connsiteY16" fmla="*/ 2959895 h 5522001"/>
              <a:gd name="connsiteX17" fmla="*/ 7584386 w 12192002"/>
              <a:gd name="connsiteY17" fmla="*/ 2959895 h 5522001"/>
              <a:gd name="connsiteX18" fmla="*/ 7580296 w 12192002"/>
              <a:gd name="connsiteY18" fmla="*/ 2988016 h 5522001"/>
              <a:gd name="connsiteX19" fmla="*/ 7157198 w 12192002"/>
              <a:gd name="connsiteY19" fmla="*/ 3822196 h 5522001"/>
              <a:gd name="connsiteX20" fmla="*/ 6323017 w 12192002"/>
              <a:gd name="connsiteY20" fmla="*/ 4245294 h 5522001"/>
              <a:gd name="connsiteX21" fmla="*/ 6294896 w 12192002"/>
              <a:gd name="connsiteY21" fmla="*/ 4249385 h 5522001"/>
              <a:gd name="connsiteX22" fmla="*/ 6294896 w 12192002"/>
              <a:gd name="connsiteY22" fmla="*/ 5522001 h 5522001"/>
              <a:gd name="connsiteX23" fmla="*/ 5897107 w 12192002"/>
              <a:gd name="connsiteY23" fmla="*/ 5522001 h 5522001"/>
              <a:gd name="connsiteX24" fmla="*/ 5897107 w 12192002"/>
              <a:gd name="connsiteY24" fmla="*/ 5521746 h 5522001"/>
              <a:gd name="connsiteX25" fmla="*/ 5897107 w 12192002"/>
              <a:gd name="connsiteY25" fmla="*/ 4249385 h 5522001"/>
              <a:gd name="connsiteX26" fmla="*/ 5868986 w 12192002"/>
              <a:gd name="connsiteY26" fmla="*/ 4245294 h 5522001"/>
              <a:gd name="connsiteX27" fmla="*/ 5034806 w 12192002"/>
              <a:gd name="connsiteY27" fmla="*/ 3822196 h 5522001"/>
              <a:gd name="connsiteX28" fmla="*/ 4611709 w 12192002"/>
              <a:gd name="connsiteY28" fmla="*/ 2988016 h 5522001"/>
              <a:gd name="connsiteX29" fmla="*/ 4607617 w 12192002"/>
              <a:gd name="connsiteY29" fmla="*/ 2959895 h 5522001"/>
              <a:gd name="connsiteX30" fmla="*/ 0 w 12192002"/>
              <a:gd name="connsiteY30" fmla="*/ 2959895 h 5522001"/>
              <a:gd name="connsiteX31" fmla="*/ 0 w 12192002"/>
              <a:gd name="connsiteY31" fmla="*/ 2562107 h 5522001"/>
              <a:gd name="connsiteX32" fmla="*/ 3335000 w 12192002"/>
              <a:gd name="connsiteY32" fmla="*/ 2562107 h 5522001"/>
              <a:gd name="connsiteX33" fmla="*/ 3335000 w 12192002"/>
              <a:gd name="connsiteY33" fmla="*/ 2562106 h 5522001"/>
              <a:gd name="connsiteX34" fmla="*/ 4607617 w 12192002"/>
              <a:gd name="connsiteY34" fmla="*/ 2562106 h 5522001"/>
              <a:gd name="connsiteX35" fmla="*/ 4611709 w 12192002"/>
              <a:gd name="connsiteY35" fmla="*/ 2533985 h 5522001"/>
              <a:gd name="connsiteX36" fmla="*/ 5034806 w 12192002"/>
              <a:gd name="connsiteY36" fmla="*/ 1699805 h 5522001"/>
              <a:gd name="connsiteX37" fmla="*/ 5868986 w 12192002"/>
              <a:gd name="connsiteY37" fmla="*/ 1276707 h 5522001"/>
              <a:gd name="connsiteX38" fmla="*/ 5897107 w 12192002"/>
              <a:gd name="connsiteY38" fmla="*/ 1272617 h 552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2" h="5522001">
                <a:moveTo>
                  <a:pt x="6095746" y="1657367"/>
                </a:moveTo>
                <a:cubicBezTo>
                  <a:pt x="5487303" y="1657367"/>
                  <a:pt x="4992113" y="2152558"/>
                  <a:pt x="4992113" y="2761001"/>
                </a:cubicBezTo>
                <a:cubicBezTo>
                  <a:pt x="4992113" y="3369443"/>
                  <a:pt x="5487303" y="3864634"/>
                  <a:pt x="6095746" y="3864634"/>
                </a:cubicBezTo>
                <a:cubicBezTo>
                  <a:pt x="6704445" y="3864634"/>
                  <a:pt x="7199635" y="3369443"/>
                  <a:pt x="7199635" y="2761001"/>
                </a:cubicBezTo>
                <a:cubicBezTo>
                  <a:pt x="7199635" y="2152302"/>
                  <a:pt x="6704445" y="1657367"/>
                  <a:pt x="6095746" y="1657367"/>
                </a:cubicBezTo>
                <a:close/>
                <a:moveTo>
                  <a:pt x="5897107" y="0"/>
                </a:moveTo>
                <a:lnTo>
                  <a:pt x="6294896" y="0"/>
                </a:lnTo>
                <a:lnTo>
                  <a:pt x="6294896" y="1272617"/>
                </a:lnTo>
                <a:lnTo>
                  <a:pt x="6323017" y="1276707"/>
                </a:lnTo>
                <a:cubicBezTo>
                  <a:pt x="6640021" y="1325025"/>
                  <a:pt x="6928648" y="1471511"/>
                  <a:pt x="7157198" y="1699805"/>
                </a:cubicBezTo>
                <a:cubicBezTo>
                  <a:pt x="7385492" y="1928355"/>
                  <a:pt x="7531978" y="2216981"/>
                  <a:pt x="7580296" y="2533985"/>
                </a:cubicBezTo>
                <a:lnTo>
                  <a:pt x="7584386" y="2562106"/>
                </a:lnTo>
                <a:lnTo>
                  <a:pt x="8857003" y="2562106"/>
                </a:lnTo>
                <a:lnTo>
                  <a:pt x="8857003" y="2562107"/>
                </a:lnTo>
                <a:lnTo>
                  <a:pt x="12192002" y="2562107"/>
                </a:lnTo>
                <a:lnTo>
                  <a:pt x="12192002" y="2959895"/>
                </a:lnTo>
                <a:lnTo>
                  <a:pt x="8857003" y="2959895"/>
                </a:lnTo>
                <a:lnTo>
                  <a:pt x="7584386" y="2959895"/>
                </a:lnTo>
                <a:lnTo>
                  <a:pt x="7580296" y="2988016"/>
                </a:lnTo>
                <a:cubicBezTo>
                  <a:pt x="7531978" y="3305020"/>
                  <a:pt x="7385492" y="3593647"/>
                  <a:pt x="7157198" y="3822196"/>
                </a:cubicBezTo>
                <a:cubicBezTo>
                  <a:pt x="6928648" y="4050490"/>
                  <a:pt x="6640021" y="4196977"/>
                  <a:pt x="6323017" y="4245294"/>
                </a:cubicBezTo>
                <a:lnTo>
                  <a:pt x="6294896" y="4249385"/>
                </a:lnTo>
                <a:lnTo>
                  <a:pt x="6294896" y="5522001"/>
                </a:lnTo>
                <a:lnTo>
                  <a:pt x="5897107" y="5522001"/>
                </a:lnTo>
                <a:lnTo>
                  <a:pt x="5897107" y="5521746"/>
                </a:lnTo>
                <a:lnTo>
                  <a:pt x="5897107" y="4249385"/>
                </a:lnTo>
                <a:lnTo>
                  <a:pt x="5868986" y="4245294"/>
                </a:lnTo>
                <a:cubicBezTo>
                  <a:pt x="5551982" y="4196977"/>
                  <a:pt x="5263355" y="4050490"/>
                  <a:pt x="5034806" y="3822196"/>
                </a:cubicBezTo>
                <a:cubicBezTo>
                  <a:pt x="4806512" y="3593647"/>
                  <a:pt x="4660025" y="3305020"/>
                  <a:pt x="4611709" y="2988016"/>
                </a:cubicBezTo>
                <a:lnTo>
                  <a:pt x="4607617" y="2959895"/>
                </a:lnTo>
                <a:lnTo>
                  <a:pt x="0" y="2959895"/>
                </a:lnTo>
                <a:lnTo>
                  <a:pt x="0" y="2562107"/>
                </a:lnTo>
                <a:lnTo>
                  <a:pt x="3335000" y="2562107"/>
                </a:lnTo>
                <a:lnTo>
                  <a:pt x="3335000" y="2562106"/>
                </a:lnTo>
                <a:lnTo>
                  <a:pt x="4607617" y="2562106"/>
                </a:lnTo>
                <a:lnTo>
                  <a:pt x="4611709" y="2533985"/>
                </a:lnTo>
                <a:cubicBezTo>
                  <a:pt x="4660025" y="2216981"/>
                  <a:pt x="4806512" y="1928355"/>
                  <a:pt x="5034806" y="1699805"/>
                </a:cubicBezTo>
                <a:cubicBezTo>
                  <a:pt x="5263355" y="1471511"/>
                  <a:pt x="5551982" y="1325025"/>
                  <a:pt x="5868986" y="1276707"/>
                </a:cubicBezTo>
                <a:lnTo>
                  <a:pt x="5897107" y="1272617"/>
                </a:lnTo>
                <a:close/>
              </a:path>
            </a:pathLst>
          </a:custGeom>
          <a:solidFill>
            <a:srgbClr val="2B323B"/>
          </a:solidFill>
          <a:ln w="12700">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22" name="TextBox 21">
            <a:extLst>
              <a:ext uri="{FF2B5EF4-FFF2-40B4-BE49-F238E27FC236}">
                <a16:creationId xmlns:a16="http://schemas.microsoft.com/office/drawing/2014/main" id="{7F1C4C9E-59FA-4C9F-95CF-D89B27149948}"/>
              </a:ext>
            </a:extLst>
          </p:cNvPr>
          <p:cNvSpPr txBox="1"/>
          <p:nvPr/>
        </p:nvSpPr>
        <p:spPr>
          <a:xfrm>
            <a:off x="1012958" y="5068354"/>
            <a:ext cx="3439929" cy="369332"/>
          </a:xfrm>
          <a:prstGeom prst="rect">
            <a:avLst/>
          </a:prstGeom>
          <a:noFill/>
        </p:spPr>
        <p:txBody>
          <a:bodyPr wrap="square" lIns="0" rIns="0" rtlCol="0" anchor="b">
            <a:spAutoFit/>
          </a:bodyPr>
          <a:lstStyle/>
          <a:p>
            <a:pPr algn="ctr"/>
            <a:r>
              <a:rPr lang="en-GB" b="1" dirty="0">
                <a:solidFill>
                  <a:srgbClr val="000000"/>
                </a:solidFill>
                <a:ea typeface="Open Sans" panose="020B0606030504020204" pitchFamily="34" charset="0"/>
                <a:cs typeface="Open Sans" panose="020B0606030504020204" pitchFamily="34" charset="0"/>
              </a:rPr>
              <a:t>Faster R-CNN</a:t>
            </a:r>
          </a:p>
        </p:txBody>
      </p:sp>
      <p:sp>
        <p:nvSpPr>
          <p:cNvPr id="25" name="TextBox 24">
            <a:extLst>
              <a:ext uri="{FF2B5EF4-FFF2-40B4-BE49-F238E27FC236}">
                <a16:creationId xmlns:a16="http://schemas.microsoft.com/office/drawing/2014/main" id="{A6BE77BF-47A8-4761-A748-8E1FBA3B04E6}"/>
              </a:ext>
            </a:extLst>
          </p:cNvPr>
          <p:cNvSpPr txBox="1"/>
          <p:nvPr/>
        </p:nvSpPr>
        <p:spPr>
          <a:xfrm>
            <a:off x="7646718" y="2290119"/>
            <a:ext cx="3092013"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Fast R-CNN</a:t>
            </a:r>
          </a:p>
        </p:txBody>
      </p:sp>
      <p:sp>
        <p:nvSpPr>
          <p:cNvPr id="34" name="TextBox 33">
            <a:extLst>
              <a:ext uri="{FF2B5EF4-FFF2-40B4-BE49-F238E27FC236}">
                <a16:creationId xmlns:a16="http://schemas.microsoft.com/office/drawing/2014/main" id="{5E6461D5-A09A-48E3-B17E-9968E7D6723A}"/>
              </a:ext>
            </a:extLst>
          </p:cNvPr>
          <p:cNvSpPr txBox="1"/>
          <p:nvPr/>
        </p:nvSpPr>
        <p:spPr>
          <a:xfrm>
            <a:off x="5058567" y="3762189"/>
            <a:ext cx="1996441" cy="646331"/>
          </a:xfrm>
          <a:prstGeom prst="rect">
            <a:avLst/>
          </a:prstGeom>
          <a:noFill/>
        </p:spPr>
        <p:txBody>
          <a:bodyPr wrap="square" rtlCol="0" anchor="ctr">
            <a:spAutoFit/>
          </a:bodyPr>
          <a:lstStyle/>
          <a:p>
            <a:pPr algn="ctr"/>
            <a:r>
              <a:rPr lang="en-US" noProof="1">
                <a:solidFill>
                  <a:srgbClr val="000000"/>
                </a:solidFill>
                <a:ea typeface="Open Sans" panose="020B0606030504020204" pitchFamily="34" charset="0"/>
                <a:cs typeface="Open Sans" panose="020B0606030504020204" pitchFamily="34" charset="0"/>
              </a:rPr>
              <a:t>Which way to Chose?</a:t>
            </a:r>
          </a:p>
        </p:txBody>
      </p:sp>
      <p:sp>
        <p:nvSpPr>
          <p:cNvPr id="35" name="Shape">
            <a:extLst>
              <a:ext uri="{FF2B5EF4-FFF2-40B4-BE49-F238E27FC236}">
                <a16:creationId xmlns:a16="http://schemas.microsoft.com/office/drawing/2014/main" id="{F7A216FE-F974-4EF3-96F1-25EA445B3021}"/>
              </a:ext>
            </a:extLst>
          </p:cNvPr>
          <p:cNvSpPr/>
          <p:nvPr/>
        </p:nvSpPr>
        <p:spPr>
          <a:xfrm>
            <a:off x="4836187" y="2925433"/>
            <a:ext cx="2408675" cy="2293779"/>
          </a:xfrm>
          <a:custGeom>
            <a:avLst/>
            <a:gdLst/>
            <a:ahLst/>
            <a:cxnLst>
              <a:cxn ang="0">
                <a:pos x="wd2" y="hd2"/>
              </a:cxn>
              <a:cxn ang="5400000">
                <a:pos x="wd2" y="hd2"/>
              </a:cxn>
              <a:cxn ang="10800000">
                <a:pos x="wd2" y="hd2"/>
              </a:cxn>
              <a:cxn ang="16200000">
                <a:pos x="wd2" y="hd2"/>
              </a:cxn>
            </a:cxnLst>
            <a:rect l="0" t="0" r="r" b="b"/>
            <a:pathLst>
              <a:path w="21600" h="21599" extrusionOk="0">
                <a:moveTo>
                  <a:pt x="10798" y="21599"/>
                </a:moveTo>
                <a:cubicBezTo>
                  <a:pt x="10674" y="21599"/>
                  <a:pt x="10551" y="21597"/>
                  <a:pt x="10428" y="21593"/>
                </a:cubicBezTo>
                <a:cubicBezTo>
                  <a:pt x="10402" y="21592"/>
                  <a:pt x="10382" y="21570"/>
                  <a:pt x="10383" y="21544"/>
                </a:cubicBezTo>
                <a:cubicBezTo>
                  <a:pt x="10384" y="21518"/>
                  <a:pt x="10404" y="21502"/>
                  <a:pt x="10432" y="21500"/>
                </a:cubicBezTo>
                <a:cubicBezTo>
                  <a:pt x="10680" y="21508"/>
                  <a:pt x="10931" y="21508"/>
                  <a:pt x="11178" y="21500"/>
                </a:cubicBezTo>
                <a:cubicBezTo>
                  <a:pt x="11203" y="21502"/>
                  <a:pt x="11226" y="21519"/>
                  <a:pt x="11227" y="21544"/>
                </a:cubicBezTo>
                <a:cubicBezTo>
                  <a:pt x="11228" y="21570"/>
                  <a:pt x="11207" y="21592"/>
                  <a:pt x="11182" y="21593"/>
                </a:cubicBezTo>
                <a:cubicBezTo>
                  <a:pt x="11055" y="21597"/>
                  <a:pt x="10927" y="21599"/>
                  <a:pt x="10798" y="21599"/>
                </a:cubicBezTo>
                <a:close/>
                <a:moveTo>
                  <a:pt x="9681" y="21542"/>
                </a:moveTo>
                <a:cubicBezTo>
                  <a:pt x="9680" y="21542"/>
                  <a:pt x="9677" y="21542"/>
                  <a:pt x="9676" y="21542"/>
                </a:cubicBezTo>
                <a:cubicBezTo>
                  <a:pt x="9428" y="21516"/>
                  <a:pt x="9177" y="21481"/>
                  <a:pt x="8929" y="21439"/>
                </a:cubicBezTo>
                <a:cubicBezTo>
                  <a:pt x="8904" y="21434"/>
                  <a:pt x="8887" y="21410"/>
                  <a:pt x="8892" y="21385"/>
                </a:cubicBezTo>
                <a:cubicBezTo>
                  <a:pt x="8896" y="21360"/>
                  <a:pt x="8919" y="21343"/>
                  <a:pt x="8945" y="21348"/>
                </a:cubicBezTo>
                <a:cubicBezTo>
                  <a:pt x="9190" y="21390"/>
                  <a:pt x="9439" y="21425"/>
                  <a:pt x="9686" y="21451"/>
                </a:cubicBezTo>
                <a:cubicBezTo>
                  <a:pt x="9712" y="21454"/>
                  <a:pt x="9731" y="21477"/>
                  <a:pt x="9727" y="21502"/>
                </a:cubicBezTo>
                <a:cubicBezTo>
                  <a:pt x="9726" y="21524"/>
                  <a:pt x="9705" y="21542"/>
                  <a:pt x="9681" y="21542"/>
                </a:cubicBezTo>
                <a:close/>
                <a:moveTo>
                  <a:pt x="11929" y="21541"/>
                </a:moveTo>
                <a:cubicBezTo>
                  <a:pt x="11905" y="21541"/>
                  <a:pt x="11885" y="21523"/>
                  <a:pt x="11883" y="21498"/>
                </a:cubicBezTo>
                <a:cubicBezTo>
                  <a:pt x="11880" y="21472"/>
                  <a:pt x="11899" y="21450"/>
                  <a:pt x="11924" y="21447"/>
                </a:cubicBezTo>
                <a:cubicBezTo>
                  <a:pt x="12172" y="21421"/>
                  <a:pt x="12421" y="21386"/>
                  <a:pt x="12663" y="21344"/>
                </a:cubicBezTo>
                <a:cubicBezTo>
                  <a:pt x="12689" y="21340"/>
                  <a:pt x="12713" y="21357"/>
                  <a:pt x="12717" y="21381"/>
                </a:cubicBezTo>
                <a:cubicBezTo>
                  <a:pt x="12722" y="21406"/>
                  <a:pt x="12704" y="21431"/>
                  <a:pt x="12679" y="21435"/>
                </a:cubicBezTo>
                <a:cubicBezTo>
                  <a:pt x="12435" y="21478"/>
                  <a:pt x="12182" y="21513"/>
                  <a:pt x="11933" y="21539"/>
                </a:cubicBezTo>
                <a:cubicBezTo>
                  <a:pt x="11931" y="21541"/>
                  <a:pt x="11930" y="21541"/>
                  <a:pt x="11929" y="21541"/>
                </a:cubicBezTo>
                <a:close/>
                <a:moveTo>
                  <a:pt x="8204" y="21283"/>
                </a:moveTo>
                <a:cubicBezTo>
                  <a:pt x="8200" y="21283"/>
                  <a:pt x="8196" y="21283"/>
                  <a:pt x="8192" y="21282"/>
                </a:cubicBezTo>
                <a:cubicBezTo>
                  <a:pt x="7950" y="21222"/>
                  <a:pt x="7707" y="21153"/>
                  <a:pt x="7468" y="21075"/>
                </a:cubicBezTo>
                <a:cubicBezTo>
                  <a:pt x="7443" y="21067"/>
                  <a:pt x="7429" y="21041"/>
                  <a:pt x="7438" y="21016"/>
                </a:cubicBezTo>
                <a:cubicBezTo>
                  <a:pt x="7446" y="20991"/>
                  <a:pt x="7472" y="20978"/>
                  <a:pt x="7497" y="20986"/>
                </a:cubicBezTo>
                <a:cubicBezTo>
                  <a:pt x="7733" y="21063"/>
                  <a:pt x="7975" y="21132"/>
                  <a:pt x="8215" y="21191"/>
                </a:cubicBezTo>
                <a:cubicBezTo>
                  <a:pt x="8240" y="21198"/>
                  <a:pt x="8255" y="21222"/>
                  <a:pt x="8248" y="21247"/>
                </a:cubicBezTo>
                <a:cubicBezTo>
                  <a:pt x="8245" y="21270"/>
                  <a:pt x="8225" y="21283"/>
                  <a:pt x="8204" y="21283"/>
                </a:cubicBezTo>
                <a:close/>
                <a:moveTo>
                  <a:pt x="13406" y="21281"/>
                </a:moveTo>
                <a:cubicBezTo>
                  <a:pt x="13385" y="21281"/>
                  <a:pt x="13367" y="21267"/>
                  <a:pt x="13362" y="21246"/>
                </a:cubicBezTo>
                <a:cubicBezTo>
                  <a:pt x="13355" y="21221"/>
                  <a:pt x="13370" y="21196"/>
                  <a:pt x="13395" y="21189"/>
                </a:cubicBezTo>
                <a:cubicBezTo>
                  <a:pt x="13636" y="21129"/>
                  <a:pt x="13877" y="21060"/>
                  <a:pt x="14113" y="20983"/>
                </a:cubicBezTo>
                <a:cubicBezTo>
                  <a:pt x="14138" y="20975"/>
                  <a:pt x="14164" y="20987"/>
                  <a:pt x="14172" y="21012"/>
                </a:cubicBezTo>
                <a:cubicBezTo>
                  <a:pt x="14179" y="21037"/>
                  <a:pt x="14167" y="21063"/>
                  <a:pt x="14142" y="21071"/>
                </a:cubicBezTo>
                <a:cubicBezTo>
                  <a:pt x="13903" y="21148"/>
                  <a:pt x="13660" y="21219"/>
                  <a:pt x="13418" y="21278"/>
                </a:cubicBezTo>
                <a:cubicBezTo>
                  <a:pt x="13414" y="21280"/>
                  <a:pt x="13410" y="21281"/>
                  <a:pt x="13406" y="21281"/>
                </a:cubicBezTo>
                <a:close/>
                <a:moveTo>
                  <a:pt x="6776" y="20821"/>
                </a:moveTo>
                <a:cubicBezTo>
                  <a:pt x="6770" y="20821"/>
                  <a:pt x="6765" y="20820"/>
                  <a:pt x="6758" y="20817"/>
                </a:cubicBezTo>
                <a:cubicBezTo>
                  <a:pt x="6526" y="20724"/>
                  <a:pt x="6295" y="20621"/>
                  <a:pt x="6069" y="20510"/>
                </a:cubicBezTo>
                <a:cubicBezTo>
                  <a:pt x="6045" y="20499"/>
                  <a:pt x="6037" y="20470"/>
                  <a:pt x="6048" y="20448"/>
                </a:cubicBezTo>
                <a:cubicBezTo>
                  <a:pt x="6059" y="20424"/>
                  <a:pt x="6087" y="20415"/>
                  <a:pt x="6110" y="20427"/>
                </a:cubicBezTo>
                <a:cubicBezTo>
                  <a:pt x="6333" y="20536"/>
                  <a:pt x="6563" y="20638"/>
                  <a:pt x="6793" y="20731"/>
                </a:cubicBezTo>
                <a:cubicBezTo>
                  <a:pt x="6817" y="20741"/>
                  <a:pt x="6828" y="20769"/>
                  <a:pt x="6819" y="20792"/>
                </a:cubicBezTo>
                <a:cubicBezTo>
                  <a:pt x="6812" y="20810"/>
                  <a:pt x="6794" y="20821"/>
                  <a:pt x="6776" y="20821"/>
                </a:cubicBezTo>
                <a:close/>
                <a:moveTo>
                  <a:pt x="14832" y="20817"/>
                </a:moveTo>
                <a:cubicBezTo>
                  <a:pt x="14813" y="20817"/>
                  <a:pt x="14796" y="20806"/>
                  <a:pt x="14788" y="20789"/>
                </a:cubicBezTo>
                <a:cubicBezTo>
                  <a:pt x="14778" y="20765"/>
                  <a:pt x="14789" y="20738"/>
                  <a:pt x="14814" y="20728"/>
                </a:cubicBezTo>
                <a:cubicBezTo>
                  <a:pt x="15044" y="20635"/>
                  <a:pt x="15273" y="20533"/>
                  <a:pt x="15495" y="20423"/>
                </a:cubicBezTo>
                <a:cubicBezTo>
                  <a:pt x="15519" y="20412"/>
                  <a:pt x="15546" y="20422"/>
                  <a:pt x="15557" y="20444"/>
                </a:cubicBezTo>
                <a:cubicBezTo>
                  <a:pt x="15568" y="20468"/>
                  <a:pt x="15559" y="20495"/>
                  <a:pt x="15536" y="20507"/>
                </a:cubicBezTo>
                <a:cubicBezTo>
                  <a:pt x="15311" y="20616"/>
                  <a:pt x="15080" y="20719"/>
                  <a:pt x="14849" y="20813"/>
                </a:cubicBezTo>
                <a:cubicBezTo>
                  <a:pt x="14844" y="20816"/>
                  <a:pt x="14838" y="20817"/>
                  <a:pt x="14832" y="20817"/>
                </a:cubicBezTo>
                <a:close/>
                <a:moveTo>
                  <a:pt x="5428" y="20163"/>
                </a:moveTo>
                <a:cubicBezTo>
                  <a:pt x="5420" y="20163"/>
                  <a:pt x="5411" y="20161"/>
                  <a:pt x="5404" y="20157"/>
                </a:cubicBezTo>
                <a:cubicBezTo>
                  <a:pt x="5188" y="20033"/>
                  <a:pt x="4973" y="19897"/>
                  <a:pt x="4764" y="19757"/>
                </a:cubicBezTo>
                <a:cubicBezTo>
                  <a:pt x="4743" y="19742"/>
                  <a:pt x="4737" y="19714"/>
                  <a:pt x="4752" y="19692"/>
                </a:cubicBezTo>
                <a:cubicBezTo>
                  <a:pt x="4767" y="19671"/>
                  <a:pt x="4795" y="19665"/>
                  <a:pt x="4816" y="19680"/>
                </a:cubicBezTo>
                <a:cubicBezTo>
                  <a:pt x="5023" y="19819"/>
                  <a:pt x="5236" y="19952"/>
                  <a:pt x="5450" y="20076"/>
                </a:cubicBezTo>
                <a:cubicBezTo>
                  <a:pt x="5472" y="20089"/>
                  <a:pt x="5480" y="20117"/>
                  <a:pt x="5467" y="20140"/>
                </a:cubicBezTo>
                <a:cubicBezTo>
                  <a:pt x="5459" y="20155"/>
                  <a:pt x="5443" y="20163"/>
                  <a:pt x="5428" y="20163"/>
                </a:cubicBezTo>
                <a:close/>
                <a:moveTo>
                  <a:pt x="16179" y="20159"/>
                </a:moveTo>
                <a:cubicBezTo>
                  <a:pt x="16162" y="20159"/>
                  <a:pt x="16148" y="20150"/>
                  <a:pt x="16139" y="20135"/>
                </a:cubicBezTo>
                <a:cubicBezTo>
                  <a:pt x="16126" y="20113"/>
                  <a:pt x="16134" y="20084"/>
                  <a:pt x="16156" y="20072"/>
                </a:cubicBezTo>
                <a:cubicBezTo>
                  <a:pt x="16370" y="19947"/>
                  <a:pt x="16584" y="19814"/>
                  <a:pt x="16789" y="19675"/>
                </a:cubicBezTo>
                <a:cubicBezTo>
                  <a:pt x="16810" y="19660"/>
                  <a:pt x="16838" y="19666"/>
                  <a:pt x="16853" y="19687"/>
                </a:cubicBezTo>
                <a:cubicBezTo>
                  <a:pt x="16868" y="19709"/>
                  <a:pt x="16862" y="19737"/>
                  <a:pt x="16841" y="19752"/>
                </a:cubicBezTo>
                <a:cubicBezTo>
                  <a:pt x="16633" y="19893"/>
                  <a:pt x="16418" y="20027"/>
                  <a:pt x="16202" y="20152"/>
                </a:cubicBezTo>
                <a:cubicBezTo>
                  <a:pt x="16193" y="20156"/>
                  <a:pt x="16186" y="20159"/>
                  <a:pt x="16179" y="20159"/>
                </a:cubicBezTo>
                <a:close/>
                <a:moveTo>
                  <a:pt x="4183" y="19323"/>
                </a:moveTo>
                <a:cubicBezTo>
                  <a:pt x="4173" y="19323"/>
                  <a:pt x="4163" y="19320"/>
                  <a:pt x="4154" y="19313"/>
                </a:cubicBezTo>
                <a:cubicBezTo>
                  <a:pt x="3956" y="19159"/>
                  <a:pt x="3761" y="18995"/>
                  <a:pt x="3576" y="18829"/>
                </a:cubicBezTo>
                <a:cubicBezTo>
                  <a:pt x="3558" y="18811"/>
                  <a:pt x="3555" y="18781"/>
                  <a:pt x="3572" y="18763"/>
                </a:cubicBezTo>
                <a:cubicBezTo>
                  <a:pt x="3590" y="18744"/>
                  <a:pt x="3620" y="18742"/>
                  <a:pt x="3638" y="18759"/>
                </a:cubicBezTo>
                <a:cubicBezTo>
                  <a:pt x="3822" y="18924"/>
                  <a:pt x="4015" y="19086"/>
                  <a:pt x="4211" y="19240"/>
                </a:cubicBezTo>
                <a:cubicBezTo>
                  <a:pt x="4231" y="19256"/>
                  <a:pt x="4235" y="19285"/>
                  <a:pt x="4220" y="19306"/>
                </a:cubicBezTo>
                <a:cubicBezTo>
                  <a:pt x="4211" y="19317"/>
                  <a:pt x="4197" y="19323"/>
                  <a:pt x="4183" y="19323"/>
                </a:cubicBezTo>
                <a:close/>
                <a:moveTo>
                  <a:pt x="17420" y="19318"/>
                </a:moveTo>
                <a:cubicBezTo>
                  <a:pt x="17406" y="19318"/>
                  <a:pt x="17393" y="19312"/>
                  <a:pt x="17384" y="19301"/>
                </a:cubicBezTo>
                <a:cubicBezTo>
                  <a:pt x="17368" y="19281"/>
                  <a:pt x="17371" y="19251"/>
                  <a:pt x="17391" y="19235"/>
                </a:cubicBezTo>
                <a:cubicBezTo>
                  <a:pt x="17586" y="19082"/>
                  <a:pt x="17779" y="18921"/>
                  <a:pt x="17963" y="18754"/>
                </a:cubicBezTo>
                <a:cubicBezTo>
                  <a:pt x="17982" y="18737"/>
                  <a:pt x="18011" y="18738"/>
                  <a:pt x="18029" y="18758"/>
                </a:cubicBezTo>
                <a:cubicBezTo>
                  <a:pt x="18046" y="18776"/>
                  <a:pt x="18045" y="18806"/>
                  <a:pt x="18025" y="18824"/>
                </a:cubicBezTo>
                <a:cubicBezTo>
                  <a:pt x="17839" y="18991"/>
                  <a:pt x="17645" y="19154"/>
                  <a:pt x="17449" y="19308"/>
                </a:cubicBezTo>
                <a:cubicBezTo>
                  <a:pt x="17440" y="19316"/>
                  <a:pt x="17430" y="19318"/>
                  <a:pt x="17420" y="19318"/>
                </a:cubicBezTo>
                <a:close/>
                <a:moveTo>
                  <a:pt x="3068" y="18319"/>
                </a:moveTo>
                <a:cubicBezTo>
                  <a:pt x="3056" y="18319"/>
                  <a:pt x="3043" y="18314"/>
                  <a:pt x="3034" y="18305"/>
                </a:cubicBezTo>
                <a:cubicBezTo>
                  <a:pt x="2859" y="18124"/>
                  <a:pt x="2689" y="17936"/>
                  <a:pt x="2530" y="17746"/>
                </a:cubicBezTo>
                <a:cubicBezTo>
                  <a:pt x="2514" y="17726"/>
                  <a:pt x="2516" y="17696"/>
                  <a:pt x="2536" y="17680"/>
                </a:cubicBezTo>
                <a:cubicBezTo>
                  <a:pt x="2556" y="17664"/>
                  <a:pt x="2586" y="17667"/>
                  <a:pt x="2602" y="17686"/>
                </a:cubicBezTo>
                <a:cubicBezTo>
                  <a:pt x="2760" y="17875"/>
                  <a:pt x="2929" y="18062"/>
                  <a:pt x="3103" y="18241"/>
                </a:cubicBezTo>
                <a:cubicBezTo>
                  <a:pt x="3120" y="18259"/>
                  <a:pt x="3120" y="18289"/>
                  <a:pt x="3102" y="18307"/>
                </a:cubicBezTo>
                <a:cubicBezTo>
                  <a:pt x="3092" y="18315"/>
                  <a:pt x="3079" y="18319"/>
                  <a:pt x="3068" y="18319"/>
                </a:cubicBezTo>
                <a:close/>
                <a:moveTo>
                  <a:pt x="18535" y="18314"/>
                </a:moveTo>
                <a:cubicBezTo>
                  <a:pt x="18523" y="18314"/>
                  <a:pt x="18511" y="18309"/>
                  <a:pt x="18502" y="18300"/>
                </a:cubicBezTo>
                <a:cubicBezTo>
                  <a:pt x="18484" y="18283"/>
                  <a:pt x="18484" y="18253"/>
                  <a:pt x="18501" y="18235"/>
                </a:cubicBezTo>
                <a:cubicBezTo>
                  <a:pt x="18674" y="18056"/>
                  <a:pt x="18841" y="17869"/>
                  <a:pt x="19001" y="17679"/>
                </a:cubicBezTo>
                <a:cubicBezTo>
                  <a:pt x="19017" y="17659"/>
                  <a:pt x="19046" y="17657"/>
                  <a:pt x="19066" y="17673"/>
                </a:cubicBezTo>
                <a:cubicBezTo>
                  <a:pt x="19086" y="17689"/>
                  <a:pt x="19089" y="17719"/>
                  <a:pt x="19073" y="17739"/>
                </a:cubicBezTo>
                <a:cubicBezTo>
                  <a:pt x="18912" y="17930"/>
                  <a:pt x="18742" y="18119"/>
                  <a:pt x="18568" y="18299"/>
                </a:cubicBezTo>
                <a:cubicBezTo>
                  <a:pt x="18559" y="18309"/>
                  <a:pt x="18547" y="18314"/>
                  <a:pt x="18535" y="18314"/>
                </a:cubicBezTo>
                <a:close/>
                <a:moveTo>
                  <a:pt x="2102" y="17172"/>
                </a:moveTo>
                <a:cubicBezTo>
                  <a:pt x="2088" y="17172"/>
                  <a:pt x="2074" y="17166"/>
                  <a:pt x="2065" y="17153"/>
                </a:cubicBezTo>
                <a:cubicBezTo>
                  <a:pt x="1917" y="16951"/>
                  <a:pt x="1776" y="16741"/>
                  <a:pt x="1643" y="16529"/>
                </a:cubicBezTo>
                <a:cubicBezTo>
                  <a:pt x="1629" y="16507"/>
                  <a:pt x="1635" y="16478"/>
                  <a:pt x="1658" y="16465"/>
                </a:cubicBezTo>
                <a:cubicBezTo>
                  <a:pt x="1679" y="16451"/>
                  <a:pt x="1709" y="16457"/>
                  <a:pt x="1722" y="16480"/>
                </a:cubicBezTo>
                <a:cubicBezTo>
                  <a:pt x="1854" y="16690"/>
                  <a:pt x="1994" y="16897"/>
                  <a:pt x="2141" y="17099"/>
                </a:cubicBezTo>
                <a:cubicBezTo>
                  <a:pt x="2156" y="17120"/>
                  <a:pt x="2152" y="17148"/>
                  <a:pt x="2131" y="17163"/>
                </a:cubicBezTo>
                <a:cubicBezTo>
                  <a:pt x="2122" y="17168"/>
                  <a:pt x="2112" y="17172"/>
                  <a:pt x="2102" y="17172"/>
                </a:cubicBezTo>
                <a:close/>
                <a:moveTo>
                  <a:pt x="19499" y="17166"/>
                </a:moveTo>
                <a:cubicBezTo>
                  <a:pt x="19489" y="17166"/>
                  <a:pt x="19480" y="17163"/>
                  <a:pt x="19471" y="17157"/>
                </a:cubicBezTo>
                <a:cubicBezTo>
                  <a:pt x="19450" y="17142"/>
                  <a:pt x="19447" y="17112"/>
                  <a:pt x="19462" y="17092"/>
                </a:cubicBezTo>
                <a:cubicBezTo>
                  <a:pt x="19608" y="16891"/>
                  <a:pt x="19749" y="16682"/>
                  <a:pt x="19880" y="16473"/>
                </a:cubicBezTo>
                <a:cubicBezTo>
                  <a:pt x="19894" y="16452"/>
                  <a:pt x="19923" y="16445"/>
                  <a:pt x="19945" y="16458"/>
                </a:cubicBezTo>
                <a:cubicBezTo>
                  <a:pt x="19967" y="16472"/>
                  <a:pt x="19973" y="16501"/>
                  <a:pt x="19960" y="16523"/>
                </a:cubicBezTo>
                <a:cubicBezTo>
                  <a:pt x="19827" y="16734"/>
                  <a:pt x="19685" y="16944"/>
                  <a:pt x="19537" y="17148"/>
                </a:cubicBezTo>
                <a:cubicBezTo>
                  <a:pt x="19527" y="17158"/>
                  <a:pt x="19514" y="17166"/>
                  <a:pt x="19499" y="17166"/>
                </a:cubicBezTo>
                <a:close/>
                <a:moveTo>
                  <a:pt x="1306" y="15902"/>
                </a:moveTo>
                <a:cubicBezTo>
                  <a:pt x="1290" y="15902"/>
                  <a:pt x="1274" y="15893"/>
                  <a:pt x="1265" y="15877"/>
                </a:cubicBezTo>
                <a:cubicBezTo>
                  <a:pt x="1147" y="15654"/>
                  <a:pt x="1035" y="15427"/>
                  <a:pt x="934" y="15201"/>
                </a:cubicBezTo>
                <a:cubicBezTo>
                  <a:pt x="924" y="15177"/>
                  <a:pt x="934" y="15150"/>
                  <a:pt x="958" y="15139"/>
                </a:cubicBezTo>
                <a:cubicBezTo>
                  <a:pt x="982" y="15129"/>
                  <a:pt x="1009" y="15139"/>
                  <a:pt x="1020" y="15162"/>
                </a:cubicBezTo>
                <a:cubicBezTo>
                  <a:pt x="1121" y="15387"/>
                  <a:pt x="1231" y="15612"/>
                  <a:pt x="1348" y="15832"/>
                </a:cubicBezTo>
                <a:cubicBezTo>
                  <a:pt x="1361" y="15854"/>
                  <a:pt x="1352" y="15883"/>
                  <a:pt x="1330" y="15895"/>
                </a:cubicBezTo>
                <a:cubicBezTo>
                  <a:pt x="1321" y="15899"/>
                  <a:pt x="1313" y="15902"/>
                  <a:pt x="1306" y="15902"/>
                </a:cubicBezTo>
                <a:close/>
                <a:moveTo>
                  <a:pt x="20295" y="15893"/>
                </a:moveTo>
                <a:cubicBezTo>
                  <a:pt x="20288" y="15893"/>
                  <a:pt x="20280" y="15892"/>
                  <a:pt x="20273" y="15888"/>
                </a:cubicBezTo>
                <a:cubicBezTo>
                  <a:pt x="20251" y="15876"/>
                  <a:pt x="20242" y="15848"/>
                  <a:pt x="20254" y="15825"/>
                </a:cubicBezTo>
                <a:cubicBezTo>
                  <a:pt x="20371" y="15605"/>
                  <a:pt x="20482" y="15380"/>
                  <a:pt x="20582" y="15152"/>
                </a:cubicBezTo>
                <a:cubicBezTo>
                  <a:pt x="20592" y="15129"/>
                  <a:pt x="20620" y="15119"/>
                  <a:pt x="20644" y="15129"/>
                </a:cubicBezTo>
                <a:cubicBezTo>
                  <a:pt x="20668" y="15139"/>
                  <a:pt x="20678" y="15167"/>
                  <a:pt x="20668" y="15191"/>
                </a:cubicBezTo>
                <a:cubicBezTo>
                  <a:pt x="20566" y="15419"/>
                  <a:pt x="20454" y="15647"/>
                  <a:pt x="20336" y="15869"/>
                </a:cubicBezTo>
                <a:cubicBezTo>
                  <a:pt x="20329" y="15884"/>
                  <a:pt x="20313" y="15893"/>
                  <a:pt x="20295" y="15893"/>
                </a:cubicBezTo>
                <a:close/>
                <a:moveTo>
                  <a:pt x="695" y="14533"/>
                </a:moveTo>
                <a:cubicBezTo>
                  <a:pt x="676" y="14533"/>
                  <a:pt x="657" y="14522"/>
                  <a:pt x="651" y="14502"/>
                </a:cubicBezTo>
                <a:cubicBezTo>
                  <a:pt x="565" y="14268"/>
                  <a:pt x="487" y="14027"/>
                  <a:pt x="418" y="13785"/>
                </a:cubicBezTo>
                <a:cubicBezTo>
                  <a:pt x="410" y="13760"/>
                  <a:pt x="425" y="13734"/>
                  <a:pt x="450" y="13728"/>
                </a:cubicBezTo>
                <a:cubicBezTo>
                  <a:pt x="475" y="13720"/>
                  <a:pt x="501" y="13735"/>
                  <a:pt x="507" y="13760"/>
                </a:cubicBezTo>
                <a:cubicBezTo>
                  <a:pt x="575" y="14000"/>
                  <a:pt x="654" y="14239"/>
                  <a:pt x="738" y="14471"/>
                </a:cubicBezTo>
                <a:cubicBezTo>
                  <a:pt x="747" y="14495"/>
                  <a:pt x="734" y="14522"/>
                  <a:pt x="711" y="14531"/>
                </a:cubicBezTo>
                <a:cubicBezTo>
                  <a:pt x="706" y="14532"/>
                  <a:pt x="701" y="14533"/>
                  <a:pt x="695" y="14533"/>
                </a:cubicBezTo>
                <a:close/>
                <a:moveTo>
                  <a:pt x="20907" y="14521"/>
                </a:moveTo>
                <a:cubicBezTo>
                  <a:pt x="20902" y="14521"/>
                  <a:pt x="20895" y="14520"/>
                  <a:pt x="20890" y="14518"/>
                </a:cubicBezTo>
                <a:cubicBezTo>
                  <a:pt x="20866" y="14510"/>
                  <a:pt x="20854" y="14482"/>
                  <a:pt x="20863" y="14459"/>
                </a:cubicBezTo>
                <a:cubicBezTo>
                  <a:pt x="20948" y="14225"/>
                  <a:pt x="21026" y="13986"/>
                  <a:pt x="21094" y="13748"/>
                </a:cubicBezTo>
                <a:cubicBezTo>
                  <a:pt x="21102" y="13723"/>
                  <a:pt x="21127" y="13709"/>
                  <a:pt x="21151" y="13715"/>
                </a:cubicBezTo>
                <a:cubicBezTo>
                  <a:pt x="21176" y="13723"/>
                  <a:pt x="21190" y="13748"/>
                  <a:pt x="21184" y="13773"/>
                </a:cubicBezTo>
                <a:cubicBezTo>
                  <a:pt x="21115" y="14012"/>
                  <a:pt x="21037" y="14254"/>
                  <a:pt x="20951" y="14490"/>
                </a:cubicBezTo>
                <a:cubicBezTo>
                  <a:pt x="20944" y="14510"/>
                  <a:pt x="20927" y="14521"/>
                  <a:pt x="20907" y="14521"/>
                </a:cubicBezTo>
                <a:close/>
                <a:moveTo>
                  <a:pt x="281" y="13091"/>
                </a:moveTo>
                <a:cubicBezTo>
                  <a:pt x="260" y="13091"/>
                  <a:pt x="240" y="13077"/>
                  <a:pt x="235" y="13054"/>
                </a:cubicBezTo>
                <a:cubicBezTo>
                  <a:pt x="183" y="12808"/>
                  <a:pt x="139" y="12558"/>
                  <a:pt x="104" y="12312"/>
                </a:cubicBezTo>
                <a:cubicBezTo>
                  <a:pt x="101" y="12286"/>
                  <a:pt x="118" y="12264"/>
                  <a:pt x="144" y="12260"/>
                </a:cubicBezTo>
                <a:cubicBezTo>
                  <a:pt x="171" y="12256"/>
                  <a:pt x="193" y="12275"/>
                  <a:pt x="196" y="12300"/>
                </a:cubicBezTo>
                <a:cubicBezTo>
                  <a:pt x="231" y="12545"/>
                  <a:pt x="275" y="12792"/>
                  <a:pt x="326" y="13036"/>
                </a:cubicBezTo>
                <a:cubicBezTo>
                  <a:pt x="331" y="13060"/>
                  <a:pt x="314" y="13085"/>
                  <a:pt x="290" y="13092"/>
                </a:cubicBezTo>
                <a:cubicBezTo>
                  <a:pt x="287" y="13091"/>
                  <a:pt x="283" y="13091"/>
                  <a:pt x="281" y="13091"/>
                </a:cubicBezTo>
                <a:close/>
                <a:moveTo>
                  <a:pt x="21319" y="13079"/>
                </a:moveTo>
                <a:cubicBezTo>
                  <a:pt x="21315" y="13079"/>
                  <a:pt x="21313" y="13079"/>
                  <a:pt x="21309" y="13078"/>
                </a:cubicBezTo>
                <a:cubicBezTo>
                  <a:pt x="21284" y="13073"/>
                  <a:pt x="21268" y="13048"/>
                  <a:pt x="21273" y="13023"/>
                </a:cubicBezTo>
                <a:cubicBezTo>
                  <a:pt x="21324" y="12781"/>
                  <a:pt x="21368" y="12533"/>
                  <a:pt x="21402" y="12287"/>
                </a:cubicBezTo>
                <a:cubicBezTo>
                  <a:pt x="21406" y="12262"/>
                  <a:pt x="21429" y="12244"/>
                  <a:pt x="21455" y="12248"/>
                </a:cubicBezTo>
                <a:cubicBezTo>
                  <a:pt x="21481" y="12251"/>
                  <a:pt x="21498" y="12275"/>
                  <a:pt x="21494" y="12300"/>
                </a:cubicBezTo>
                <a:cubicBezTo>
                  <a:pt x="21460" y="12547"/>
                  <a:pt x="21416" y="12797"/>
                  <a:pt x="21365" y="13042"/>
                </a:cubicBezTo>
                <a:cubicBezTo>
                  <a:pt x="21360" y="13064"/>
                  <a:pt x="21342" y="13079"/>
                  <a:pt x="21319" y="13079"/>
                </a:cubicBezTo>
                <a:close/>
                <a:moveTo>
                  <a:pt x="72" y="11606"/>
                </a:moveTo>
                <a:cubicBezTo>
                  <a:pt x="47" y="11606"/>
                  <a:pt x="27" y="11588"/>
                  <a:pt x="26" y="11563"/>
                </a:cubicBezTo>
                <a:cubicBezTo>
                  <a:pt x="9" y="11313"/>
                  <a:pt x="0" y="11059"/>
                  <a:pt x="0" y="10810"/>
                </a:cubicBezTo>
                <a:cubicBezTo>
                  <a:pt x="0" y="10783"/>
                  <a:pt x="21" y="10762"/>
                  <a:pt x="47" y="10762"/>
                </a:cubicBezTo>
                <a:lnTo>
                  <a:pt x="47" y="10762"/>
                </a:lnTo>
                <a:cubicBezTo>
                  <a:pt x="73" y="10762"/>
                  <a:pt x="94" y="10783"/>
                  <a:pt x="94" y="10810"/>
                </a:cubicBezTo>
                <a:cubicBezTo>
                  <a:pt x="94" y="11058"/>
                  <a:pt x="103" y="11309"/>
                  <a:pt x="121" y="11557"/>
                </a:cubicBezTo>
                <a:cubicBezTo>
                  <a:pt x="122" y="11583"/>
                  <a:pt x="103" y="11605"/>
                  <a:pt x="77" y="11606"/>
                </a:cubicBezTo>
                <a:cubicBezTo>
                  <a:pt x="75" y="11606"/>
                  <a:pt x="73" y="11606"/>
                  <a:pt x="72" y="11606"/>
                </a:cubicBezTo>
                <a:close/>
                <a:moveTo>
                  <a:pt x="21527" y="11594"/>
                </a:moveTo>
                <a:cubicBezTo>
                  <a:pt x="21525" y="11594"/>
                  <a:pt x="21524" y="11594"/>
                  <a:pt x="21523" y="11594"/>
                </a:cubicBezTo>
                <a:cubicBezTo>
                  <a:pt x="21497" y="11593"/>
                  <a:pt x="21478" y="11570"/>
                  <a:pt x="21479" y="11544"/>
                </a:cubicBezTo>
                <a:cubicBezTo>
                  <a:pt x="21497" y="11298"/>
                  <a:pt x="21506" y="11047"/>
                  <a:pt x="21506" y="10797"/>
                </a:cubicBezTo>
                <a:lnTo>
                  <a:pt x="21506" y="10772"/>
                </a:lnTo>
                <a:cubicBezTo>
                  <a:pt x="21506" y="10746"/>
                  <a:pt x="21527" y="10725"/>
                  <a:pt x="21553" y="10725"/>
                </a:cubicBezTo>
                <a:cubicBezTo>
                  <a:pt x="21579" y="10725"/>
                  <a:pt x="21600" y="10746"/>
                  <a:pt x="21600" y="10772"/>
                </a:cubicBezTo>
                <a:lnTo>
                  <a:pt x="21600" y="10797"/>
                </a:lnTo>
                <a:cubicBezTo>
                  <a:pt x="21600" y="11048"/>
                  <a:pt x="21591" y="11302"/>
                  <a:pt x="21574" y="11550"/>
                </a:cubicBezTo>
                <a:cubicBezTo>
                  <a:pt x="21571" y="11574"/>
                  <a:pt x="21550" y="11594"/>
                  <a:pt x="21527" y="11594"/>
                </a:cubicBezTo>
                <a:close/>
                <a:moveTo>
                  <a:pt x="71" y="10106"/>
                </a:moveTo>
                <a:cubicBezTo>
                  <a:pt x="70" y="10106"/>
                  <a:pt x="68" y="10106"/>
                  <a:pt x="67" y="10106"/>
                </a:cubicBezTo>
                <a:cubicBezTo>
                  <a:pt x="41" y="10105"/>
                  <a:pt x="22" y="10082"/>
                  <a:pt x="24" y="10056"/>
                </a:cubicBezTo>
                <a:cubicBezTo>
                  <a:pt x="41" y="9805"/>
                  <a:pt x="66" y="9553"/>
                  <a:pt x="101" y="9307"/>
                </a:cubicBezTo>
                <a:cubicBezTo>
                  <a:pt x="104" y="9282"/>
                  <a:pt x="127" y="9262"/>
                  <a:pt x="153" y="9267"/>
                </a:cubicBezTo>
                <a:cubicBezTo>
                  <a:pt x="179" y="9271"/>
                  <a:pt x="196" y="9294"/>
                  <a:pt x="193" y="9319"/>
                </a:cubicBezTo>
                <a:cubicBezTo>
                  <a:pt x="159" y="9564"/>
                  <a:pt x="133" y="9814"/>
                  <a:pt x="117" y="10063"/>
                </a:cubicBezTo>
                <a:cubicBezTo>
                  <a:pt x="116" y="10087"/>
                  <a:pt x="94" y="10106"/>
                  <a:pt x="71" y="10106"/>
                </a:cubicBezTo>
                <a:close/>
                <a:moveTo>
                  <a:pt x="21524" y="10068"/>
                </a:moveTo>
                <a:cubicBezTo>
                  <a:pt x="21499" y="10068"/>
                  <a:pt x="21479" y="10049"/>
                  <a:pt x="21478" y="10024"/>
                </a:cubicBezTo>
                <a:cubicBezTo>
                  <a:pt x="21461" y="9775"/>
                  <a:pt x="21434" y="9526"/>
                  <a:pt x="21400" y="9281"/>
                </a:cubicBezTo>
                <a:cubicBezTo>
                  <a:pt x="21396" y="9255"/>
                  <a:pt x="21414" y="9232"/>
                  <a:pt x="21440" y="9229"/>
                </a:cubicBezTo>
                <a:cubicBezTo>
                  <a:pt x="21467" y="9225"/>
                  <a:pt x="21489" y="9242"/>
                  <a:pt x="21492" y="9268"/>
                </a:cubicBezTo>
                <a:cubicBezTo>
                  <a:pt x="21527" y="9514"/>
                  <a:pt x="21554" y="9767"/>
                  <a:pt x="21571" y="10018"/>
                </a:cubicBezTo>
                <a:cubicBezTo>
                  <a:pt x="21573" y="10044"/>
                  <a:pt x="21554" y="10066"/>
                  <a:pt x="21528" y="10068"/>
                </a:cubicBezTo>
                <a:cubicBezTo>
                  <a:pt x="21527" y="10068"/>
                  <a:pt x="21525" y="10068"/>
                  <a:pt x="21524" y="10068"/>
                </a:cubicBezTo>
                <a:close/>
                <a:moveTo>
                  <a:pt x="276" y="8620"/>
                </a:moveTo>
                <a:cubicBezTo>
                  <a:pt x="272" y="8620"/>
                  <a:pt x="270" y="8620"/>
                  <a:pt x="266" y="8618"/>
                </a:cubicBezTo>
                <a:cubicBezTo>
                  <a:pt x="241" y="8613"/>
                  <a:pt x="225" y="8589"/>
                  <a:pt x="230" y="8564"/>
                </a:cubicBezTo>
                <a:cubicBezTo>
                  <a:pt x="282" y="8319"/>
                  <a:pt x="342" y="8071"/>
                  <a:pt x="411" y="7832"/>
                </a:cubicBezTo>
                <a:cubicBezTo>
                  <a:pt x="419" y="7807"/>
                  <a:pt x="444" y="7793"/>
                  <a:pt x="468" y="7799"/>
                </a:cubicBezTo>
                <a:cubicBezTo>
                  <a:pt x="493" y="7807"/>
                  <a:pt x="507" y="7832"/>
                  <a:pt x="501" y="7856"/>
                </a:cubicBezTo>
                <a:cubicBezTo>
                  <a:pt x="434" y="8095"/>
                  <a:pt x="373" y="8339"/>
                  <a:pt x="322" y="8582"/>
                </a:cubicBezTo>
                <a:cubicBezTo>
                  <a:pt x="317" y="8605"/>
                  <a:pt x="297" y="8620"/>
                  <a:pt x="276" y="8620"/>
                </a:cubicBezTo>
                <a:close/>
                <a:moveTo>
                  <a:pt x="21314" y="8584"/>
                </a:moveTo>
                <a:cubicBezTo>
                  <a:pt x="21293" y="8584"/>
                  <a:pt x="21273" y="8569"/>
                  <a:pt x="21268" y="8546"/>
                </a:cubicBezTo>
                <a:cubicBezTo>
                  <a:pt x="21216" y="8304"/>
                  <a:pt x="21155" y="8059"/>
                  <a:pt x="21087" y="7822"/>
                </a:cubicBezTo>
                <a:cubicBezTo>
                  <a:pt x="21079" y="7797"/>
                  <a:pt x="21094" y="7771"/>
                  <a:pt x="21119" y="7765"/>
                </a:cubicBezTo>
                <a:cubicBezTo>
                  <a:pt x="21144" y="7757"/>
                  <a:pt x="21170" y="7772"/>
                  <a:pt x="21176" y="7797"/>
                </a:cubicBezTo>
                <a:cubicBezTo>
                  <a:pt x="21246" y="8037"/>
                  <a:pt x="21307" y="8283"/>
                  <a:pt x="21360" y="8528"/>
                </a:cubicBezTo>
                <a:cubicBezTo>
                  <a:pt x="21365" y="8552"/>
                  <a:pt x="21349" y="8577"/>
                  <a:pt x="21324" y="8584"/>
                </a:cubicBezTo>
                <a:cubicBezTo>
                  <a:pt x="21320" y="8582"/>
                  <a:pt x="21317" y="8584"/>
                  <a:pt x="21314" y="8584"/>
                </a:cubicBezTo>
                <a:close/>
                <a:moveTo>
                  <a:pt x="686" y="7177"/>
                </a:moveTo>
                <a:cubicBezTo>
                  <a:pt x="681" y="7177"/>
                  <a:pt x="675" y="7175"/>
                  <a:pt x="670" y="7174"/>
                </a:cubicBezTo>
                <a:cubicBezTo>
                  <a:pt x="646" y="7165"/>
                  <a:pt x="634" y="7138"/>
                  <a:pt x="642" y="7114"/>
                </a:cubicBezTo>
                <a:cubicBezTo>
                  <a:pt x="728" y="6880"/>
                  <a:pt x="823" y="6643"/>
                  <a:pt x="924" y="6415"/>
                </a:cubicBezTo>
                <a:cubicBezTo>
                  <a:pt x="934" y="6391"/>
                  <a:pt x="962" y="6381"/>
                  <a:pt x="987" y="6391"/>
                </a:cubicBezTo>
                <a:cubicBezTo>
                  <a:pt x="1010" y="6401"/>
                  <a:pt x="1020" y="6430"/>
                  <a:pt x="1010" y="6453"/>
                </a:cubicBezTo>
                <a:cubicBezTo>
                  <a:pt x="910" y="6681"/>
                  <a:pt x="815" y="6914"/>
                  <a:pt x="731" y="7147"/>
                </a:cubicBezTo>
                <a:cubicBezTo>
                  <a:pt x="723" y="7165"/>
                  <a:pt x="706" y="7177"/>
                  <a:pt x="686" y="7177"/>
                </a:cubicBezTo>
                <a:close/>
                <a:moveTo>
                  <a:pt x="20898" y="7142"/>
                </a:moveTo>
                <a:cubicBezTo>
                  <a:pt x="20879" y="7142"/>
                  <a:pt x="20861" y="7131"/>
                  <a:pt x="20854" y="7111"/>
                </a:cubicBezTo>
                <a:cubicBezTo>
                  <a:pt x="20769" y="6878"/>
                  <a:pt x="20674" y="6646"/>
                  <a:pt x="20574" y="6420"/>
                </a:cubicBezTo>
                <a:cubicBezTo>
                  <a:pt x="20564" y="6396"/>
                  <a:pt x="20574" y="6369"/>
                  <a:pt x="20597" y="6358"/>
                </a:cubicBezTo>
                <a:cubicBezTo>
                  <a:pt x="20621" y="6348"/>
                  <a:pt x="20648" y="6358"/>
                  <a:pt x="20659" y="6381"/>
                </a:cubicBezTo>
                <a:cubicBezTo>
                  <a:pt x="20761" y="6609"/>
                  <a:pt x="20857" y="6844"/>
                  <a:pt x="20943" y="7078"/>
                </a:cubicBezTo>
                <a:cubicBezTo>
                  <a:pt x="20951" y="7102"/>
                  <a:pt x="20939" y="7129"/>
                  <a:pt x="20915" y="7138"/>
                </a:cubicBezTo>
                <a:cubicBezTo>
                  <a:pt x="20909" y="7141"/>
                  <a:pt x="20904" y="7142"/>
                  <a:pt x="20898" y="7142"/>
                </a:cubicBezTo>
                <a:close/>
                <a:moveTo>
                  <a:pt x="1296" y="5804"/>
                </a:moveTo>
                <a:cubicBezTo>
                  <a:pt x="1289" y="5804"/>
                  <a:pt x="1281" y="5803"/>
                  <a:pt x="1274" y="5800"/>
                </a:cubicBezTo>
                <a:cubicBezTo>
                  <a:pt x="1251" y="5787"/>
                  <a:pt x="1243" y="5760"/>
                  <a:pt x="1254" y="5736"/>
                </a:cubicBezTo>
                <a:cubicBezTo>
                  <a:pt x="1371" y="5515"/>
                  <a:pt x="1497" y="5295"/>
                  <a:pt x="1630" y="5082"/>
                </a:cubicBezTo>
                <a:cubicBezTo>
                  <a:pt x="1644" y="5060"/>
                  <a:pt x="1673" y="5054"/>
                  <a:pt x="1695" y="5067"/>
                </a:cubicBezTo>
                <a:cubicBezTo>
                  <a:pt x="1717" y="5081"/>
                  <a:pt x="1723" y="5110"/>
                  <a:pt x="1710" y="5132"/>
                </a:cubicBezTo>
                <a:cubicBezTo>
                  <a:pt x="1578" y="5343"/>
                  <a:pt x="1453" y="5561"/>
                  <a:pt x="1336" y="5780"/>
                </a:cubicBezTo>
                <a:cubicBezTo>
                  <a:pt x="1328" y="5796"/>
                  <a:pt x="1312" y="5804"/>
                  <a:pt x="1296" y="5804"/>
                </a:cubicBezTo>
                <a:close/>
                <a:moveTo>
                  <a:pt x="20285" y="5775"/>
                </a:moveTo>
                <a:cubicBezTo>
                  <a:pt x="20269" y="5775"/>
                  <a:pt x="20253" y="5766"/>
                  <a:pt x="20244" y="5750"/>
                </a:cubicBezTo>
                <a:cubicBezTo>
                  <a:pt x="20128" y="5532"/>
                  <a:pt x="20002" y="5315"/>
                  <a:pt x="19869" y="5105"/>
                </a:cubicBezTo>
                <a:cubicBezTo>
                  <a:pt x="19855" y="5084"/>
                  <a:pt x="19862" y="5054"/>
                  <a:pt x="19884" y="5040"/>
                </a:cubicBezTo>
                <a:cubicBezTo>
                  <a:pt x="19905" y="5026"/>
                  <a:pt x="19935" y="5033"/>
                  <a:pt x="19949" y="5055"/>
                </a:cubicBezTo>
                <a:cubicBezTo>
                  <a:pt x="20082" y="5268"/>
                  <a:pt x="20210" y="5486"/>
                  <a:pt x="20326" y="5706"/>
                </a:cubicBezTo>
                <a:cubicBezTo>
                  <a:pt x="20339" y="5729"/>
                  <a:pt x="20330" y="5757"/>
                  <a:pt x="20308" y="5770"/>
                </a:cubicBezTo>
                <a:cubicBezTo>
                  <a:pt x="20300" y="5772"/>
                  <a:pt x="20293" y="5775"/>
                  <a:pt x="20285" y="5775"/>
                </a:cubicBezTo>
                <a:close/>
                <a:moveTo>
                  <a:pt x="2091" y="4532"/>
                </a:moveTo>
                <a:cubicBezTo>
                  <a:pt x="2081" y="4532"/>
                  <a:pt x="2073" y="4529"/>
                  <a:pt x="2064" y="4523"/>
                </a:cubicBezTo>
                <a:cubicBezTo>
                  <a:pt x="2043" y="4508"/>
                  <a:pt x="2039" y="4478"/>
                  <a:pt x="2054" y="4458"/>
                </a:cubicBezTo>
                <a:cubicBezTo>
                  <a:pt x="2201" y="4256"/>
                  <a:pt x="2357" y="4056"/>
                  <a:pt x="2517" y="3864"/>
                </a:cubicBezTo>
                <a:cubicBezTo>
                  <a:pt x="2534" y="3844"/>
                  <a:pt x="2563" y="3842"/>
                  <a:pt x="2583" y="3858"/>
                </a:cubicBezTo>
                <a:cubicBezTo>
                  <a:pt x="2603" y="3874"/>
                  <a:pt x="2606" y="3904"/>
                  <a:pt x="2590" y="3924"/>
                </a:cubicBezTo>
                <a:cubicBezTo>
                  <a:pt x="2431" y="4114"/>
                  <a:pt x="2275" y="4313"/>
                  <a:pt x="2130" y="4513"/>
                </a:cubicBezTo>
                <a:cubicBezTo>
                  <a:pt x="2120" y="4524"/>
                  <a:pt x="2105" y="4532"/>
                  <a:pt x="2091" y="4532"/>
                </a:cubicBezTo>
                <a:close/>
                <a:moveTo>
                  <a:pt x="19488" y="4506"/>
                </a:moveTo>
                <a:cubicBezTo>
                  <a:pt x="19473" y="4506"/>
                  <a:pt x="19459" y="4499"/>
                  <a:pt x="19450" y="4487"/>
                </a:cubicBezTo>
                <a:cubicBezTo>
                  <a:pt x="19305" y="4287"/>
                  <a:pt x="19150" y="4089"/>
                  <a:pt x="18989" y="3899"/>
                </a:cubicBezTo>
                <a:cubicBezTo>
                  <a:pt x="18973" y="3879"/>
                  <a:pt x="18976" y="3849"/>
                  <a:pt x="18994" y="3833"/>
                </a:cubicBezTo>
                <a:cubicBezTo>
                  <a:pt x="19014" y="3817"/>
                  <a:pt x="19044" y="3820"/>
                  <a:pt x="19060" y="3838"/>
                </a:cubicBezTo>
                <a:cubicBezTo>
                  <a:pt x="19222" y="4030"/>
                  <a:pt x="19378" y="4230"/>
                  <a:pt x="19525" y="4431"/>
                </a:cubicBezTo>
                <a:cubicBezTo>
                  <a:pt x="19540" y="4452"/>
                  <a:pt x="19536" y="4481"/>
                  <a:pt x="19515" y="4496"/>
                </a:cubicBezTo>
                <a:cubicBezTo>
                  <a:pt x="19506" y="4502"/>
                  <a:pt x="19496" y="4506"/>
                  <a:pt x="19488" y="4506"/>
                </a:cubicBezTo>
                <a:close/>
                <a:moveTo>
                  <a:pt x="3054" y="3381"/>
                </a:moveTo>
                <a:cubicBezTo>
                  <a:pt x="3043" y="3381"/>
                  <a:pt x="3031" y="3376"/>
                  <a:pt x="3022" y="3368"/>
                </a:cubicBezTo>
                <a:cubicBezTo>
                  <a:pt x="3003" y="3351"/>
                  <a:pt x="3003" y="3321"/>
                  <a:pt x="3021" y="3303"/>
                </a:cubicBezTo>
                <a:cubicBezTo>
                  <a:pt x="3195" y="3122"/>
                  <a:pt x="3376" y="2946"/>
                  <a:pt x="3563" y="2778"/>
                </a:cubicBezTo>
                <a:cubicBezTo>
                  <a:pt x="3581" y="2761"/>
                  <a:pt x="3611" y="2762"/>
                  <a:pt x="3628" y="2782"/>
                </a:cubicBezTo>
                <a:cubicBezTo>
                  <a:pt x="3646" y="2802"/>
                  <a:pt x="3645" y="2830"/>
                  <a:pt x="3625" y="2848"/>
                </a:cubicBezTo>
                <a:cubicBezTo>
                  <a:pt x="3441" y="3014"/>
                  <a:pt x="3261" y="3189"/>
                  <a:pt x="3088" y="3367"/>
                </a:cubicBezTo>
                <a:cubicBezTo>
                  <a:pt x="3079" y="3377"/>
                  <a:pt x="3067" y="3381"/>
                  <a:pt x="3054" y="3381"/>
                </a:cubicBezTo>
                <a:close/>
                <a:moveTo>
                  <a:pt x="18521" y="3359"/>
                </a:moveTo>
                <a:cubicBezTo>
                  <a:pt x="18508" y="3359"/>
                  <a:pt x="18496" y="3354"/>
                  <a:pt x="18487" y="3345"/>
                </a:cubicBezTo>
                <a:cubicBezTo>
                  <a:pt x="18313" y="3166"/>
                  <a:pt x="18133" y="2992"/>
                  <a:pt x="17949" y="2827"/>
                </a:cubicBezTo>
                <a:cubicBezTo>
                  <a:pt x="17931" y="2809"/>
                  <a:pt x="17928" y="2779"/>
                  <a:pt x="17946" y="2761"/>
                </a:cubicBezTo>
                <a:cubicBezTo>
                  <a:pt x="17963" y="2742"/>
                  <a:pt x="17993" y="2740"/>
                  <a:pt x="18011" y="2757"/>
                </a:cubicBezTo>
                <a:cubicBezTo>
                  <a:pt x="18197" y="2923"/>
                  <a:pt x="18379" y="3099"/>
                  <a:pt x="18554" y="3280"/>
                </a:cubicBezTo>
                <a:cubicBezTo>
                  <a:pt x="18572" y="3299"/>
                  <a:pt x="18572" y="3329"/>
                  <a:pt x="18553" y="3346"/>
                </a:cubicBezTo>
                <a:cubicBezTo>
                  <a:pt x="18544" y="3354"/>
                  <a:pt x="18532" y="3359"/>
                  <a:pt x="18521" y="3359"/>
                </a:cubicBezTo>
                <a:close/>
                <a:moveTo>
                  <a:pt x="4168" y="2375"/>
                </a:moveTo>
                <a:cubicBezTo>
                  <a:pt x="4154" y="2375"/>
                  <a:pt x="4140" y="2369"/>
                  <a:pt x="4132" y="2358"/>
                </a:cubicBezTo>
                <a:cubicBezTo>
                  <a:pt x="4115" y="2338"/>
                  <a:pt x="4119" y="2308"/>
                  <a:pt x="4139" y="2292"/>
                </a:cubicBezTo>
                <a:cubicBezTo>
                  <a:pt x="4337" y="2137"/>
                  <a:pt x="4542" y="1988"/>
                  <a:pt x="4748" y="1848"/>
                </a:cubicBezTo>
                <a:cubicBezTo>
                  <a:pt x="4769" y="1833"/>
                  <a:pt x="4798" y="1840"/>
                  <a:pt x="4813" y="1861"/>
                </a:cubicBezTo>
                <a:cubicBezTo>
                  <a:pt x="4827" y="1882"/>
                  <a:pt x="4821" y="1911"/>
                  <a:pt x="4800" y="1925"/>
                </a:cubicBezTo>
                <a:cubicBezTo>
                  <a:pt x="4596" y="2063"/>
                  <a:pt x="4393" y="2211"/>
                  <a:pt x="4197" y="2365"/>
                </a:cubicBezTo>
                <a:cubicBezTo>
                  <a:pt x="4188" y="2373"/>
                  <a:pt x="4178" y="2375"/>
                  <a:pt x="4168" y="2375"/>
                </a:cubicBezTo>
                <a:close/>
                <a:moveTo>
                  <a:pt x="17405" y="2356"/>
                </a:moveTo>
                <a:cubicBezTo>
                  <a:pt x="17395" y="2356"/>
                  <a:pt x="17385" y="2352"/>
                  <a:pt x="17376" y="2346"/>
                </a:cubicBezTo>
                <a:cubicBezTo>
                  <a:pt x="17180" y="2193"/>
                  <a:pt x="16976" y="2045"/>
                  <a:pt x="16771" y="1907"/>
                </a:cubicBezTo>
                <a:cubicBezTo>
                  <a:pt x="16750" y="1892"/>
                  <a:pt x="16744" y="1863"/>
                  <a:pt x="16759" y="1842"/>
                </a:cubicBezTo>
                <a:cubicBezTo>
                  <a:pt x="16774" y="1821"/>
                  <a:pt x="16802" y="1815"/>
                  <a:pt x="16823" y="1830"/>
                </a:cubicBezTo>
                <a:cubicBezTo>
                  <a:pt x="17030" y="1969"/>
                  <a:pt x="17236" y="2118"/>
                  <a:pt x="17434" y="2272"/>
                </a:cubicBezTo>
                <a:cubicBezTo>
                  <a:pt x="17453" y="2288"/>
                  <a:pt x="17457" y="2317"/>
                  <a:pt x="17442" y="2338"/>
                </a:cubicBezTo>
                <a:cubicBezTo>
                  <a:pt x="17432" y="2349"/>
                  <a:pt x="17419" y="2356"/>
                  <a:pt x="17405" y="2356"/>
                </a:cubicBezTo>
                <a:close/>
                <a:moveTo>
                  <a:pt x="5408" y="1534"/>
                </a:moveTo>
                <a:cubicBezTo>
                  <a:pt x="5392" y="1534"/>
                  <a:pt x="5377" y="1525"/>
                  <a:pt x="5368" y="1510"/>
                </a:cubicBezTo>
                <a:cubicBezTo>
                  <a:pt x="5356" y="1488"/>
                  <a:pt x="5363" y="1459"/>
                  <a:pt x="5385" y="1447"/>
                </a:cubicBezTo>
                <a:cubicBezTo>
                  <a:pt x="5602" y="1321"/>
                  <a:pt x="5825" y="1202"/>
                  <a:pt x="6049" y="1091"/>
                </a:cubicBezTo>
                <a:cubicBezTo>
                  <a:pt x="6071" y="1080"/>
                  <a:pt x="6100" y="1090"/>
                  <a:pt x="6111" y="1113"/>
                </a:cubicBezTo>
                <a:cubicBezTo>
                  <a:pt x="6122" y="1136"/>
                  <a:pt x="6112" y="1164"/>
                  <a:pt x="6090" y="1175"/>
                </a:cubicBezTo>
                <a:cubicBezTo>
                  <a:pt x="5868" y="1284"/>
                  <a:pt x="5646" y="1402"/>
                  <a:pt x="5431" y="1527"/>
                </a:cubicBezTo>
                <a:cubicBezTo>
                  <a:pt x="5424" y="1533"/>
                  <a:pt x="5416" y="1534"/>
                  <a:pt x="5408" y="1534"/>
                </a:cubicBezTo>
                <a:close/>
                <a:moveTo>
                  <a:pt x="16160" y="1518"/>
                </a:moveTo>
                <a:cubicBezTo>
                  <a:pt x="16152" y="1518"/>
                  <a:pt x="16144" y="1515"/>
                  <a:pt x="16136" y="1512"/>
                </a:cubicBezTo>
                <a:cubicBezTo>
                  <a:pt x="15920" y="1387"/>
                  <a:pt x="15698" y="1269"/>
                  <a:pt x="15475" y="1161"/>
                </a:cubicBezTo>
                <a:cubicBezTo>
                  <a:pt x="15452" y="1150"/>
                  <a:pt x="15443" y="1123"/>
                  <a:pt x="15454" y="1099"/>
                </a:cubicBezTo>
                <a:cubicBezTo>
                  <a:pt x="15465" y="1075"/>
                  <a:pt x="15494" y="1065"/>
                  <a:pt x="15516" y="1078"/>
                </a:cubicBezTo>
                <a:cubicBezTo>
                  <a:pt x="15741" y="1187"/>
                  <a:pt x="15965" y="1305"/>
                  <a:pt x="16182" y="1431"/>
                </a:cubicBezTo>
                <a:cubicBezTo>
                  <a:pt x="16205" y="1443"/>
                  <a:pt x="16212" y="1472"/>
                  <a:pt x="16200" y="1494"/>
                </a:cubicBezTo>
                <a:cubicBezTo>
                  <a:pt x="16191" y="1509"/>
                  <a:pt x="16176" y="1518"/>
                  <a:pt x="16160" y="1518"/>
                </a:cubicBezTo>
                <a:close/>
                <a:moveTo>
                  <a:pt x="6753" y="874"/>
                </a:moveTo>
                <a:cubicBezTo>
                  <a:pt x="6735" y="874"/>
                  <a:pt x="6717" y="863"/>
                  <a:pt x="6710" y="845"/>
                </a:cubicBezTo>
                <a:cubicBezTo>
                  <a:pt x="6700" y="822"/>
                  <a:pt x="6711" y="794"/>
                  <a:pt x="6736" y="785"/>
                </a:cubicBezTo>
                <a:cubicBezTo>
                  <a:pt x="6968" y="690"/>
                  <a:pt x="7206" y="603"/>
                  <a:pt x="7444" y="526"/>
                </a:cubicBezTo>
                <a:cubicBezTo>
                  <a:pt x="7469" y="517"/>
                  <a:pt x="7495" y="531"/>
                  <a:pt x="7503" y="556"/>
                </a:cubicBezTo>
                <a:cubicBezTo>
                  <a:pt x="7510" y="581"/>
                  <a:pt x="7498" y="607"/>
                  <a:pt x="7473" y="614"/>
                </a:cubicBezTo>
                <a:cubicBezTo>
                  <a:pt x="7237" y="691"/>
                  <a:pt x="7001" y="777"/>
                  <a:pt x="6771" y="871"/>
                </a:cubicBezTo>
                <a:cubicBezTo>
                  <a:pt x="6766" y="874"/>
                  <a:pt x="6760" y="874"/>
                  <a:pt x="6753" y="874"/>
                </a:cubicBezTo>
                <a:close/>
                <a:moveTo>
                  <a:pt x="14809" y="860"/>
                </a:moveTo>
                <a:cubicBezTo>
                  <a:pt x="14803" y="860"/>
                  <a:pt x="14798" y="859"/>
                  <a:pt x="14792" y="857"/>
                </a:cubicBezTo>
                <a:cubicBezTo>
                  <a:pt x="14562" y="765"/>
                  <a:pt x="14326" y="679"/>
                  <a:pt x="14089" y="602"/>
                </a:cubicBezTo>
                <a:cubicBezTo>
                  <a:pt x="14064" y="594"/>
                  <a:pt x="14050" y="568"/>
                  <a:pt x="14059" y="543"/>
                </a:cubicBezTo>
                <a:cubicBezTo>
                  <a:pt x="14066" y="519"/>
                  <a:pt x="14093" y="505"/>
                  <a:pt x="14117" y="514"/>
                </a:cubicBezTo>
                <a:cubicBezTo>
                  <a:pt x="14356" y="591"/>
                  <a:pt x="14594" y="678"/>
                  <a:pt x="14827" y="771"/>
                </a:cubicBezTo>
                <a:cubicBezTo>
                  <a:pt x="14850" y="781"/>
                  <a:pt x="14863" y="808"/>
                  <a:pt x="14853" y="832"/>
                </a:cubicBezTo>
                <a:cubicBezTo>
                  <a:pt x="14845" y="849"/>
                  <a:pt x="14828" y="860"/>
                  <a:pt x="14809" y="860"/>
                </a:cubicBezTo>
                <a:close/>
                <a:moveTo>
                  <a:pt x="8180" y="409"/>
                </a:moveTo>
                <a:cubicBezTo>
                  <a:pt x="8159" y="409"/>
                  <a:pt x="8140" y="395"/>
                  <a:pt x="8135" y="374"/>
                </a:cubicBezTo>
                <a:cubicBezTo>
                  <a:pt x="8129" y="349"/>
                  <a:pt x="8144" y="325"/>
                  <a:pt x="8169" y="317"/>
                </a:cubicBezTo>
                <a:cubicBezTo>
                  <a:pt x="8412" y="256"/>
                  <a:pt x="8660" y="203"/>
                  <a:pt x="8906" y="161"/>
                </a:cubicBezTo>
                <a:cubicBezTo>
                  <a:pt x="8932" y="156"/>
                  <a:pt x="8955" y="173"/>
                  <a:pt x="8959" y="198"/>
                </a:cubicBezTo>
                <a:cubicBezTo>
                  <a:pt x="8964" y="223"/>
                  <a:pt x="8947" y="248"/>
                  <a:pt x="8922" y="251"/>
                </a:cubicBezTo>
                <a:cubicBezTo>
                  <a:pt x="8678" y="295"/>
                  <a:pt x="8432" y="347"/>
                  <a:pt x="8191" y="407"/>
                </a:cubicBezTo>
                <a:cubicBezTo>
                  <a:pt x="8187" y="408"/>
                  <a:pt x="8184" y="409"/>
                  <a:pt x="8180" y="409"/>
                </a:cubicBezTo>
                <a:close/>
                <a:moveTo>
                  <a:pt x="13381" y="399"/>
                </a:moveTo>
                <a:cubicBezTo>
                  <a:pt x="13378" y="399"/>
                  <a:pt x="13374" y="399"/>
                  <a:pt x="13370" y="398"/>
                </a:cubicBezTo>
                <a:cubicBezTo>
                  <a:pt x="13129" y="338"/>
                  <a:pt x="12883" y="287"/>
                  <a:pt x="12640" y="245"/>
                </a:cubicBezTo>
                <a:cubicBezTo>
                  <a:pt x="12615" y="240"/>
                  <a:pt x="12597" y="217"/>
                  <a:pt x="12602" y="192"/>
                </a:cubicBezTo>
                <a:cubicBezTo>
                  <a:pt x="12606" y="167"/>
                  <a:pt x="12628" y="149"/>
                  <a:pt x="12656" y="154"/>
                </a:cubicBezTo>
                <a:cubicBezTo>
                  <a:pt x="12902" y="197"/>
                  <a:pt x="13150" y="249"/>
                  <a:pt x="13393" y="308"/>
                </a:cubicBezTo>
                <a:cubicBezTo>
                  <a:pt x="13418" y="315"/>
                  <a:pt x="13432" y="340"/>
                  <a:pt x="13426" y="364"/>
                </a:cubicBezTo>
                <a:cubicBezTo>
                  <a:pt x="13421" y="386"/>
                  <a:pt x="13403" y="399"/>
                  <a:pt x="13381" y="399"/>
                </a:cubicBezTo>
                <a:close/>
                <a:moveTo>
                  <a:pt x="9656" y="148"/>
                </a:moveTo>
                <a:cubicBezTo>
                  <a:pt x="9633" y="148"/>
                  <a:pt x="9613" y="131"/>
                  <a:pt x="9610" y="106"/>
                </a:cubicBezTo>
                <a:cubicBezTo>
                  <a:pt x="9608" y="80"/>
                  <a:pt x="9626" y="57"/>
                  <a:pt x="9651" y="55"/>
                </a:cubicBezTo>
                <a:cubicBezTo>
                  <a:pt x="9900" y="29"/>
                  <a:pt x="10152" y="11"/>
                  <a:pt x="10403" y="1"/>
                </a:cubicBezTo>
                <a:cubicBezTo>
                  <a:pt x="10433" y="3"/>
                  <a:pt x="10450" y="21"/>
                  <a:pt x="10451" y="46"/>
                </a:cubicBezTo>
                <a:cubicBezTo>
                  <a:pt x="10453" y="72"/>
                  <a:pt x="10433" y="93"/>
                  <a:pt x="10407" y="95"/>
                </a:cubicBezTo>
                <a:cubicBezTo>
                  <a:pt x="10158" y="103"/>
                  <a:pt x="9907" y="121"/>
                  <a:pt x="9661" y="147"/>
                </a:cubicBezTo>
                <a:cubicBezTo>
                  <a:pt x="9660" y="147"/>
                  <a:pt x="9657" y="148"/>
                  <a:pt x="9656" y="148"/>
                </a:cubicBezTo>
                <a:close/>
                <a:moveTo>
                  <a:pt x="11904" y="143"/>
                </a:moveTo>
                <a:cubicBezTo>
                  <a:pt x="11903" y="143"/>
                  <a:pt x="11900" y="143"/>
                  <a:pt x="11899" y="143"/>
                </a:cubicBezTo>
                <a:cubicBezTo>
                  <a:pt x="11653" y="118"/>
                  <a:pt x="11402" y="101"/>
                  <a:pt x="11154" y="93"/>
                </a:cubicBezTo>
                <a:cubicBezTo>
                  <a:pt x="11127" y="92"/>
                  <a:pt x="11108" y="71"/>
                  <a:pt x="11109" y="45"/>
                </a:cubicBezTo>
                <a:cubicBezTo>
                  <a:pt x="11110" y="19"/>
                  <a:pt x="11127" y="-1"/>
                  <a:pt x="11157" y="0"/>
                </a:cubicBezTo>
                <a:cubicBezTo>
                  <a:pt x="11408" y="9"/>
                  <a:pt x="11661" y="25"/>
                  <a:pt x="11909" y="51"/>
                </a:cubicBezTo>
                <a:cubicBezTo>
                  <a:pt x="11935" y="54"/>
                  <a:pt x="11954" y="77"/>
                  <a:pt x="11950" y="102"/>
                </a:cubicBezTo>
                <a:cubicBezTo>
                  <a:pt x="11948" y="126"/>
                  <a:pt x="11928" y="143"/>
                  <a:pt x="11904" y="143"/>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6" name="Shape">
            <a:extLst>
              <a:ext uri="{FF2B5EF4-FFF2-40B4-BE49-F238E27FC236}">
                <a16:creationId xmlns:a16="http://schemas.microsoft.com/office/drawing/2014/main" id="{D1C916EE-06AD-4449-A924-3C6569A9E504}"/>
              </a:ext>
            </a:extLst>
          </p:cNvPr>
          <p:cNvSpPr/>
          <p:nvPr/>
        </p:nvSpPr>
        <p:spPr>
          <a:xfrm>
            <a:off x="6002838" y="1762574"/>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3"/>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2"/>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1"/>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0"/>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89"/>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098"/>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07"/>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7" name="Shape">
            <a:extLst>
              <a:ext uri="{FF2B5EF4-FFF2-40B4-BE49-F238E27FC236}">
                <a16:creationId xmlns:a16="http://schemas.microsoft.com/office/drawing/2014/main" id="{C18593A6-A485-48B5-A1F2-CE4EAF49B4AE}"/>
              </a:ext>
            </a:extLst>
          </p:cNvPr>
          <p:cNvSpPr/>
          <p:nvPr/>
        </p:nvSpPr>
        <p:spPr>
          <a:xfrm>
            <a:off x="6002838" y="5385386"/>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6"/>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5"/>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4"/>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3"/>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92"/>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101"/>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10"/>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8" name="Freeform: Shape 37">
            <a:extLst>
              <a:ext uri="{FF2B5EF4-FFF2-40B4-BE49-F238E27FC236}">
                <a16:creationId xmlns:a16="http://schemas.microsoft.com/office/drawing/2014/main" id="{F06B8AD6-910D-4B85-8469-3A8F6D727E35}"/>
              </a:ext>
            </a:extLst>
          </p:cNvPr>
          <p:cNvSpPr/>
          <p:nvPr/>
        </p:nvSpPr>
        <p:spPr>
          <a:xfrm>
            <a:off x="479425" y="4044364"/>
            <a:ext cx="4217035" cy="45719"/>
          </a:xfrm>
          <a:custGeom>
            <a:avLst/>
            <a:gdLst>
              <a:gd name="connsiteX0" fmla="*/ 4484597 w 4580639"/>
              <a:gd name="connsiteY0" fmla="*/ 0 h 11440"/>
              <a:gd name="connsiteX1" fmla="*/ 4574932 w 4580639"/>
              <a:gd name="connsiteY1" fmla="*/ 0 h 11440"/>
              <a:gd name="connsiteX2" fmla="*/ 4580639 w 4580639"/>
              <a:gd name="connsiteY2" fmla="*/ 5720 h 11440"/>
              <a:gd name="connsiteX3" fmla="*/ 4574932 w 4580639"/>
              <a:gd name="connsiteY3" fmla="*/ 11440 h 11440"/>
              <a:gd name="connsiteX4" fmla="*/ 4484597 w 4580639"/>
              <a:gd name="connsiteY4" fmla="*/ 11440 h 11440"/>
              <a:gd name="connsiteX5" fmla="*/ 4478889 w 4580639"/>
              <a:gd name="connsiteY5" fmla="*/ 5720 h 11440"/>
              <a:gd name="connsiteX6" fmla="*/ 4484597 w 4580639"/>
              <a:gd name="connsiteY6" fmla="*/ 0 h 11440"/>
              <a:gd name="connsiteX7" fmla="*/ 4303983 w 4580639"/>
              <a:gd name="connsiteY7" fmla="*/ 0 h 11440"/>
              <a:gd name="connsiteX8" fmla="*/ 4394317 w 4580639"/>
              <a:gd name="connsiteY8" fmla="*/ 0 h 11440"/>
              <a:gd name="connsiteX9" fmla="*/ 4400025 w 4580639"/>
              <a:gd name="connsiteY9" fmla="*/ 5720 h 11440"/>
              <a:gd name="connsiteX10" fmla="*/ 4394317 w 4580639"/>
              <a:gd name="connsiteY10" fmla="*/ 11440 h 11440"/>
              <a:gd name="connsiteX11" fmla="*/ 4303983 w 4580639"/>
              <a:gd name="connsiteY11" fmla="*/ 11440 h 11440"/>
              <a:gd name="connsiteX12" fmla="*/ 4298275 w 4580639"/>
              <a:gd name="connsiteY12" fmla="*/ 5720 h 11440"/>
              <a:gd name="connsiteX13" fmla="*/ 4303983 w 4580639"/>
              <a:gd name="connsiteY13" fmla="*/ 0 h 11440"/>
              <a:gd name="connsiteX14" fmla="*/ 4123368 w 4580639"/>
              <a:gd name="connsiteY14" fmla="*/ 0 h 11440"/>
              <a:gd name="connsiteX15" fmla="*/ 4213703 w 4580639"/>
              <a:gd name="connsiteY15" fmla="*/ 0 h 11440"/>
              <a:gd name="connsiteX16" fmla="*/ 4219411 w 4580639"/>
              <a:gd name="connsiteY16" fmla="*/ 5720 h 11440"/>
              <a:gd name="connsiteX17" fmla="*/ 4213703 w 4580639"/>
              <a:gd name="connsiteY17" fmla="*/ 11440 h 11440"/>
              <a:gd name="connsiteX18" fmla="*/ 4123368 w 4580639"/>
              <a:gd name="connsiteY18" fmla="*/ 11440 h 11440"/>
              <a:gd name="connsiteX19" fmla="*/ 4117661 w 4580639"/>
              <a:gd name="connsiteY19" fmla="*/ 5720 h 11440"/>
              <a:gd name="connsiteX20" fmla="*/ 4123368 w 4580639"/>
              <a:gd name="connsiteY20" fmla="*/ 0 h 11440"/>
              <a:gd name="connsiteX21" fmla="*/ 3942754 w 4580639"/>
              <a:gd name="connsiteY21" fmla="*/ 0 h 11440"/>
              <a:gd name="connsiteX22" fmla="*/ 4033088 w 4580639"/>
              <a:gd name="connsiteY22" fmla="*/ 0 h 11440"/>
              <a:gd name="connsiteX23" fmla="*/ 4038796 w 4580639"/>
              <a:gd name="connsiteY23" fmla="*/ 5720 h 11440"/>
              <a:gd name="connsiteX24" fmla="*/ 4033088 w 4580639"/>
              <a:gd name="connsiteY24" fmla="*/ 11440 h 11440"/>
              <a:gd name="connsiteX25" fmla="*/ 3942754 w 4580639"/>
              <a:gd name="connsiteY25" fmla="*/ 11440 h 11440"/>
              <a:gd name="connsiteX26" fmla="*/ 3937046 w 4580639"/>
              <a:gd name="connsiteY26" fmla="*/ 5720 h 11440"/>
              <a:gd name="connsiteX27" fmla="*/ 3942754 w 4580639"/>
              <a:gd name="connsiteY27" fmla="*/ 0 h 11440"/>
              <a:gd name="connsiteX28" fmla="*/ 3762139 w 4580639"/>
              <a:gd name="connsiteY28" fmla="*/ 0 h 11440"/>
              <a:gd name="connsiteX29" fmla="*/ 3852474 w 4580639"/>
              <a:gd name="connsiteY29" fmla="*/ 0 h 11440"/>
              <a:gd name="connsiteX30" fmla="*/ 3858182 w 4580639"/>
              <a:gd name="connsiteY30" fmla="*/ 5720 h 11440"/>
              <a:gd name="connsiteX31" fmla="*/ 3852474 w 4580639"/>
              <a:gd name="connsiteY31" fmla="*/ 11440 h 11440"/>
              <a:gd name="connsiteX32" fmla="*/ 3762139 w 4580639"/>
              <a:gd name="connsiteY32" fmla="*/ 11440 h 11440"/>
              <a:gd name="connsiteX33" fmla="*/ 3756432 w 4580639"/>
              <a:gd name="connsiteY33" fmla="*/ 5720 h 11440"/>
              <a:gd name="connsiteX34" fmla="*/ 3762139 w 4580639"/>
              <a:gd name="connsiteY34" fmla="*/ 0 h 11440"/>
              <a:gd name="connsiteX35" fmla="*/ 3581525 w 4580639"/>
              <a:gd name="connsiteY35" fmla="*/ 0 h 11440"/>
              <a:gd name="connsiteX36" fmla="*/ 3671860 w 4580639"/>
              <a:gd name="connsiteY36" fmla="*/ 0 h 11440"/>
              <a:gd name="connsiteX37" fmla="*/ 3677567 w 4580639"/>
              <a:gd name="connsiteY37" fmla="*/ 5720 h 11440"/>
              <a:gd name="connsiteX38" fmla="*/ 3671860 w 4580639"/>
              <a:gd name="connsiteY38" fmla="*/ 11440 h 11440"/>
              <a:gd name="connsiteX39" fmla="*/ 3581525 w 4580639"/>
              <a:gd name="connsiteY39" fmla="*/ 11440 h 11440"/>
              <a:gd name="connsiteX40" fmla="*/ 3575817 w 4580639"/>
              <a:gd name="connsiteY40" fmla="*/ 5720 h 11440"/>
              <a:gd name="connsiteX41" fmla="*/ 3581525 w 4580639"/>
              <a:gd name="connsiteY41" fmla="*/ 0 h 11440"/>
              <a:gd name="connsiteX42" fmla="*/ 3400911 w 4580639"/>
              <a:gd name="connsiteY42" fmla="*/ 0 h 11440"/>
              <a:gd name="connsiteX43" fmla="*/ 3491245 w 4580639"/>
              <a:gd name="connsiteY43" fmla="*/ 0 h 11440"/>
              <a:gd name="connsiteX44" fmla="*/ 3496953 w 4580639"/>
              <a:gd name="connsiteY44" fmla="*/ 5720 h 11440"/>
              <a:gd name="connsiteX45" fmla="*/ 3491245 w 4580639"/>
              <a:gd name="connsiteY45" fmla="*/ 11440 h 11440"/>
              <a:gd name="connsiteX46" fmla="*/ 3400911 w 4580639"/>
              <a:gd name="connsiteY46" fmla="*/ 11440 h 11440"/>
              <a:gd name="connsiteX47" fmla="*/ 3395203 w 4580639"/>
              <a:gd name="connsiteY47" fmla="*/ 5720 h 11440"/>
              <a:gd name="connsiteX48" fmla="*/ 3400911 w 4580639"/>
              <a:gd name="connsiteY48" fmla="*/ 0 h 11440"/>
              <a:gd name="connsiteX49" fmla="*/ 3222038 w 4580639"/>
              <a:gd name="connsiteY49" fmla="*/ 0 h 11440"/>
              <a:gd name="connsiteX50" fmla="*/ 3312372 w 4580639"/>
              <a:gd name="connsiteY50" fmla="*/ 0 h 11440"/>
              <a:gd name="connsiteX51" fmla="*/ 3318080 w 4580639"/>
              <a:gd name="connsiteY51" fmla="*/ 5720 h 11440"/>
              <a:gd name="connsiteX52" fmla="*/ 3312372 w 4580639"/>
              <a:gd name="connsiteY52" fmla="*/ 11440 h 11440"/>
              <a:gd name="connsiteX53" fmla="*/ 3222038 w 4580639"/>
              <a:gd name="connsiteY53" fmla="*/ 11440 h 11440"/>
              <a:gd name="connsiteX54" fmla="*/ 3216330 w 4580639"/>
              <a:gd name="connsiteY54" fmla="*/ 5720 h 11440"/>
              <a:gd name="connsiteX55" fmla="*/ 3222038 w 4580639"/>
              <a:gd name="connsiteY55" fmla="*/ 0 h 11440"/>
              <a:gd name="connsiteX56" fmla="*/ 3041423 w 4580639"/>
              <a:gd name="connsiteY56" fmla="*/ 0 h 11440"/>
              <a:gd name="connsiteX57" fmla="*/ 3131758 w 4580639"/>
              <a:gd name="connsiteY57" fmla="*/ 0 h 11440"/>
              <a:gd name="connsiteX58" fmla="*/ 3137465 w 4580639"/>
              <a:gd name="connsiteY58" fmla="*/ 5720 h 11440"/>
              <a:gd name="connsiteX59" fmla="*/ 3131758 w 4580639"/>
              <a:gd name="connsiteY59" fmla="*/ 11440 h 11440"/>
              <a:gd name="connsiteX60" fmla="*/ 3041423 w 4580639"/>
              <a:gd name="connsiteY60" fmla="*/ 11440 h 11440"/>
              <a:gd name="connsiteX61" fmla="*/ 3035716 w 4580639"/>
              <a:gd name="connsiteY61" fmla="*/ 5720 h 11440"/>
              <a:gd name="connsiteX62" fmla="*/ 3041423 w 4580639"/>
              <a:gd name="connsiteY62" fmla="*/ 0 h 11440"/>
              <a:gd name="connsiteX63" fmla="*/ 2860809 w 4580639"/>
              <a:gd name="connsiteY63" fmla="*/ 0 h 11440"/>
              <a:gd name="connsiteX64" fmla="*/ 2951143 w 4580639"/>
              <a:gd name="connsiteY64" fmla="*/ 0 h 11440"/>
              <a:gd name="connsiteX65" fmla="*/ 2956851 w 4580639"/>
              <a:gd name="connsiteY65" fmla="*/ 5720 h 11440"/>
              <a:gd name="connsiteX66" fmla="*/ 2951143 w 4580639"/>
              <a:gd name="connsiteY66" fmla="*/ 11440 h 11440"/>
              <a:gd name="connsiteX67" fmla="*/ 2860809 w 4580639"/>
              <a:gd name="connsiteY67" fmla="*/ 11440 h 11440"/>
              <a:gd name="connsiteX68" fmla="*/ 2855101 w 4580639"/>
              <a:gd name="connsiteY68" fmla="*/ 5720 h 11440"/>
              <a:gd name="connsiteX69" fmla="*/ 2860809 w 4580639"/>
              <a:gd name="connsiteY69" fmla="*/ 0 h 11440"/>
              <a:gd name="connsiteX70" fmla="*/ 2680194 w 4580639"/>
              <a:gd name="connsiteY70" fmla="*/ 0 h 11440"/>
              <a:gd name="connsiteX71" fmla="*/ 2770529 w 4580639"/>
              <a:gd name="connsiteY71" fmla="*/ 0 h 11440"/>
              <a:gd name="connsiteX72" fmla="*/ 2776237 w 4580639"/>
              <a:gd name="connsiteY72" fmla="*/ 5720 h 11440"/>
              <a:gd name="connsiteX73" fmla="*/ 2770529 w 4580639"/>
              <a:gd name="connsiteY73" fmla="*/ 11440 h 11440"/>
              <a:gd name="connsiteX74" fmla="*/ 2680194 w 4580639"/>
              <a:gd name="connsiteY74" fmla="*/ 11440 h 11440"/>
              <a:gd name="connsiteX75" fmla="*/ 2674487 w 4580639"/>
              <a:gd name="connsiteY75" fmla="*/ 5720 h 11440"/>
              <a:gd name="connsiteX76" fmla="*/ 2680194 w 4580639"/>
              <a:gd name="connsiteY76" fmla="*/ 0 h 11440"/>
              <a:gd name="connsiteX77" fmla="*/ 2499580 w 4580639"/>
              <a:gd name="connsiteY77" fmla="*/ 0 h 11440"/>
              <a:gd name="connsiteX78" fmla="*/ 2589915 w 4580639"/>
              <a:gd name="connsiteY78" fmla="*/ 0 h 11440"/>
              <a:gd name="connsiteX79" fmla="*/ 2595622 w 4580639"/>
              <a:gd name="connsiteY79" fmla="*/ 5720 h 11440"/>
              <a:gd name="connsiteX80" fmla="*/ 2589915 w 4580639"/>
              <a:gd name="connsiteY80" fmla="*/ 11440 h 11440"/>
              <a:gd name="connsiteX81" fmla="*/ 2499580 w 4580639"/>
              <a:gd name="connsiteY81" fmla="*/ 11440 h 11440"/>
              <a:gd name="connsiteX82" fmla="*/ 2493872 w 4580639"/>
              <a:gd name="connsiteY82" fmla="*/ 5720 h 11440"/>
              <a:gd name="connsiteX83" fmla="*/ 2499580 w 4580639"/>
              <a:gd name="connsiteY83" fmla="*/ 0 h 11440"/>
              <a:gd name="connsiteX84" fmla="*/ 2318966 w 4580639"/>
              <a:gd name="connsiteY84" fmla="*/ 0 h 11440"/>
              <a:gd name="connsiteX85" fmla="*/ 2409300 w 4580639"/>
              <a:gd name="connsiteY85" fmla="*/ 0 h 11440"/>
              <a:gd name="connsiteX86" fmla="*/ 2415008 w 4580639"/>
              <a:gd name="connsiteY86" fmla="*/ 5720 h 11440"/>
              <a:gd name="connsiteX87" fmla="*/ 2409300 w 4580639"/>
              <a:gd name="connsiteY87" fmla="*/ 11440 h 11440"/>
              <a:gd name="connsiteX88" fmla="*/ 2318966 w 4580639"/>
              <a:gd name="connsiteY88" fmla="*/ 11440 h 11440"/>
              <a:gd name="connsiteX89" fmla="*/ 2313258 w 4580639"/>
              <a:gd name="connsiteY89" fmla="*/ 5720 h 11440"/>
              <a:gd name="connsiteX90" fmla="*/ 2318966 w 4580639"/>
              <a:gd name="connsiteY90" fmla="*/ 0 h 11440"/>
              <a:gd name="connsiteX91" fmla="*/ 2138701 w 4580639"/>
              <a:gd name="connsiteY91" fmla="*/ 0 h 11440"/>
              <a:gd name="connsiteX92" fmla="*/ 2229035 w 4580639"/>
              <a:gd name="connsiteY92" fmla="*/ 0 h 11440"/>
              <a:gd name="connsiteX93" fmla="*/ 2234743 w 4580639"/>
              <a:gd name="connsiteY93" fmla="*/ 5720 h 11440"/>
              <a:gd name="connsiteX94" fmla="*/ 2229035 w 4580639"/>
              <a:gd name="connsiteY94" fmla="*/ 11440 h 11440"/>
              <a:gd name="connsiteX95" fmla="*/ 2138701 w 4580639"/>
              <a:gd name="connsiteY95" fmla="*/ 11440 h 11440"/>
              <a:gd name="connsiteX96" fmla="*/ 2132993 w 4580639"/>
              <a:gd name="connsiteY96" fmla="*/ 5720 h 11440"/>
              <a:gd name="connsiteX97" fmla="*/ 2138701 w 4580639"/>
              <a:gd name="connsiteY97" fmla="*/ 0 h 11440"/>
              <a:gd name="connsiteX98" fmla="*/ 1958086 w 4580639"/>
              <a:gd name="connsiteY98" fmla="*/ 0 h 11440"/>
              <a:gd name="connsiteX99" fmla="*/ 2048421 w 4580639"/>
              <a:gd name="connsiteY99" fmla="*/ 0 h 11440"/>
              <a:gd name="connsiteX100" fmla="*/ 2054128 w 4580639"/>
              <a:gd name="connsiteY100" fmla="*/ 5720 h 11440"/>
              <a:gd name="connsiteX101" fmla="*/ 2048421 w 4580639"/>
              <a:gd name="connsiteY101" fmla="*/ 11440 h 11440"/>
              <a:gd name="connsiteX102" fmla="*/ 1958086 w 4580639"/>
              <a:gd name="connsiteY102" fmla="*/ 11440 h 11440"/>
              <a:gd name="connsiteX103" fmla="*/ 1952378 w 4580639"/>
              <a:gd name="connsiteY103" fmla="*/ 5720 h 11440"/>
              <a:gd name="connsiteX104" fmla="*/ 1958086 w 4580639"/>
              <a:gd name="connsiteY104" fmla="*/ 0 h 11440"/>
              <a:gd name="connsiteX105" fmla="*/ 1777472 w 4580639"/>
              <a:gd name="connsiteY105" fmla="*/ 0 h 11440"/>
              <a:gd name="connsiteX106" fmla="*/ 1867806 w 4580639"/>
              <a:gd name="connsiteY106" fmla="*/ 0 h 11440"/>
              <a:gd name="connsiteX107" fmla="*/ 1873514 w 4580639"/>
              <a:gd name="connsiteY107" fmla="*/ 5720 h 11440"/>
              <a:gd name="connsiteX108" fmla="*/ 1867806 w 4580639"/>
              <a:gd name="connsiteY108" fmla="*/ 11440 h 11440"/>
              <a:gd name="connsiteX109" fmla="*/ 1777472 w 4580639"/>
              <a:gd name="connsiteY109" fmla="*/ 11440 h 11440"/>
              <a:gd name="connsiteX110" fmla="*/ 1771764 w 4580639"/>
              <a:gd name="connsiteY110" fmla="*/ 5720 h 11440"/>
              <a:gd name="connsiteX111" fmla="*/ 1777472 w 4580639"/>
              <a:gd name="connsiteY111" fmla="*/ 0 h 11440"/>
              <a:gd name="connsiteX112" fmla="*/ 1596857 w 4580639"/>
              <a:gd name="connsiteY112" fmla="*/ 0 h 11440"/>
              <a:gd name="connsiteX113" fmla="*/ 1687192 w 4580639"/>
              <a:gd name="connsiteY113" fmla="*/ 0 h 11440"/>
              <a:gd name="connsiteX114" fmla="*/ 1692900 w 4580639"/>
              <a:gd name="connsiteY114" fmla="*/ 5720 h 11440"/>
              <a:gd name="connsiteX115" fmla="*/ 1687192 w 4580639"/>
              <a:gd name="connsiteY115" fmla="*/ 11440 h 11440"/>
              <a:gd name="connsiteX116" fmla="*/ 1596857 w 4580639"/>
              <a:gd name="connsiteY116" fmla="*/ 11440 h 11440"/>
              <a:gd name="connsiteX117" fmla="*/ 1591150 w 4580639"/>
              <a:gd name="connsiteY117" fmla="*/ 5720 h 11440"/>
              <a:gd name="connsiteX118" fmla="*/ 1596857 w 4580639"/>
              <a:gd name="connsiteY118" fmla="*/ 0 h 11440"/>
              <a:gd name="connsiteX119" fmla="*/ 1416243 w 4580639"/>
              <a:gd name="connsiteY119" fmla="*/ 0 h 11440"/>
              <a:gd name="connsiteX120" fmla="*/ 1506578 w 4580639"/>
              <a:gd name="connsiteY120" fmla="*/ 0 h 11440"/>
              <a:gd name="connsiteX121" fmla="*/ 1512285 w 4580639"/>
              <a:gd name="connsiteY121" fmla="*/ 5720 h 11440"/>
              <a:gd name="connsiteX122" fmla="*/ 1506578 w 4580639"/>
              <a:gd name="connsiteY122" fmla="*/ 11440 h 11440"/>
              <a:gd name="connsiteX123" fmla="*/ 1416243 w 4580639"/>
              <a:gd name="connsiteY123" fmla="*/ 11440 h 11440"/>
              <a:gd name="connsiteX124" fmla="*/ 1410535 w 4580639"/>
              <a:gd name="connsiteY124" fmla="*/ 5720 h 11440"/>
              <a:gd name="connsiteX125" fmla="*/ 1416243 w 4580639"/>
              <a:gd name="connsiteY125" fmla="*/ 0 h 11440"/>
              <a:gd name="connsiteX126" fmla="*/ 1235629 w 4580639"/>
              <a:gd name="connsiteY126" fmla="*/ 0 h 11440"/>
              <a:gd name="connsiteX127" fmla="*/ 1325963 w 4580639"/>
              <a:gd name="connsiteY127" fmla="*/ 0 h 11440"/>
              <a:gd name="connsiteX128" fmla="*/ 1331671 w 4580639"/>
              <a:gd name="connsiteY128" fmla="*/ 5720 h 11440"/>
              <a:gd name="connsiteX129" fmla="*/ 1325963 w 4580639"/>
              <a:gd name="connsiteY129" fmla="*/ 11440 h 11440"/>
              <a:gd name="connsiteX130" fmla="*/ 1235629 w 4580639"/>
              <a:gd name="connsiteY130" fmla="*/ 11440 h 11440"/>
              <a:gd name="connsiteX131" fmla="*/ 1229921 w 4580639"/>
              <a:gd name="connsiteY131" fmla="*/ 5720 h 11440"/>
              <a:gd name="connsiteX132" fmla="*/ 1235629 w 4580639"/>
              <a:gd name="connsiteY132" fmla="*/ 0 h 11440"/>
              <a:gd name="connsiteX133" fmla="*/ 1052850 w 4580639"/>
              <a:gd name="connsiteY133" fmla="*/ 0 h 11440"/>
              <a:gd name="connsiteX134" fmla="*/ 1143185 w 4580639"/>
              <a:gd name="connsiteY134" fmla="*/ 0 h 11440"/>
              <a:gd name="connsiteX135" fmla="*/ 1148893 w 4580639"/>
              <a:gd name="connsiteY135" fmla="*/ 5720 h 11440"/>
              <a:gd name="connsiteX136" fmla="*/ 1143185 w 4580639"/>
              <a:gd name="connsiteY136" fmla="*/ 11440 h 11440"/>
              <a:gd name="connsiteX137" fmla="*/ 1052850 w 4580639"/>
              <a:gd name="connsiteY137" fmla="*/ 11440 h 11440"/>
              <a:gd name="connsiteX138" fmla="*/ 1047143 w 4580639"/>
              <a:gd name="connsiteY138" fmla="*/ 5720 h 11440"/>
              <a:gd name="connsiteX139" fmla="*/ 1052850 w 4580639"/>
              <a:gd name="connsiteY139" fmla="*/ 0 h 11440"/>
              <a:gd name="connsiteX140" fmla="*/ 872236 w 4580639"/>
              <a:gd name="connsiteY140" fmla="*/ 0 h 11440"/>
              <a:gd name="connsiteX141" fmla="*/ 962571 w 4580639"/>
              <a:gd name="connsiteY141" fmla="*/ 0 h 11440"/>
              <a:gd name="connsiteX142" fmla="*/ 968278 w 4580639"/>
              <a:gd name="connsiteY142" fmla="*/ 5720 h 11440"/>
              <a:gd name="connsiteX143" fmla="*/ 962571 w 4580639"/>
              <a:gd name="connsiteY143" fmla="*/ 11440 h 11440"/>
              <a:gd name="connsiteX144" fmla="*/ 872236 w 4580639"/>
              <a:gd name="connsiteY144" fmla="*/ 11440 h 11440"/>
              <a:gd name="connsiteX145" fmla="*/ 866528 w 4580639"/>
              <a:gd name="connsiteY145" fmla="*/ 5720 h 11440"/>
              <a:gd name="connsiteX146" fmla="*/ 872236 w 4580639"/>
              <a:gd name="connsiteY146" fmla="*/ 0 h 11440"/>
              <a:gd name="connsiteX147" fmla="*/ 691622 w 4580639"/>
              <a:gd name="connsiteY147" fmla="*/ 0 h 11440"/>
              <a:gd name="connsiteX148" fmla="*/ 781956 w 4580639"/>
              <a:gd name="connsiteY148" fmla="*/ 0 h 11440"/>
              <a:gd name="connsiteX149" fmla="*/ 787664 w 4580639"/>
              <a:gd name="connsiteY149" fmla="*/ 5720 h 11440"/>
              <a:gd name="connsiteX150" fmla="*/ 781956 w 4580639"/>
              <a:gd name="connsiteY150" fmla="*/ 11440 h 11440"/>
              <a:gd name="connsiteX151" fmla="*/ 691622 w 4580639"/>
              <a:gd name="connsiteY151" fmla="*/ 11440 h 11440"/>
              <a:gd name="connsiteX152" fmla="*/ 685914 w 4580639"/>
              <a:gd name="connsiteY152" fmla="*/ 5720 h 11440"/>
              <a:gd name="connsiteX153" fmla="*/ 691622 w 4580639"/>
              <a:gd name="connsiteY153" fmla="*/ 0 h 11440"/>
              <a:gd name="connsiteX154" fmla="*/ 511007 w 4580639"/>
              <a:gd name="connsiteY154" fmla="*/ 0 h 11440"/>
              <a:gd name="connsiteX155" fmla="*/ 601342 w 4580639"/>
              <a:gd name="connsiteY155" fmla="*/ 0 h 11440"/>
              <a:gd name="connsiteX156" fmla="*/ 607050 w 4580639"/>
              <a:gd name="connsiteY156" fmla="*/ 5720 h 11440"/>
              <a:gd name="connsiteX157" fmla="*/ 601342 w 4580639"/>
              <a:gd name="connsiteY157" fmla="*/ 11440 h 11440"/>
              <a:gd name="connsiteX158" fmla="*/ 511007 w 4580639"/>
              <a:gd name="connsiteY158" fmla="*/ 11440 h 11440"/>
              <a:gd name="connsiteX159" fmla="*/ 505300 w 4580639"/>
              <a:gd name="connsiteY159" fmla="*/ 5720 h 11440"/>
              <a:gd name="connsiteX160" fmla="*/ 511007 w 4580639"/>
              <a:gd name="connsiteY160" fmla="*/ 0 h 11440"/>
              <a:gd name="connsiteX161" fmla="*/ 330393 w 4580639"/>
              <a:gd name="connsiteY161" fmla="*/ 0 h 11440"/>
              <a:gd name="connsiteX162" fmla="*/ 420728 w 4580639"/>
              <a:gd name="connsiteY162" fmla="*/ 0 h 11440"/>
              <a:gd name="connsiteX163" fmla="*/ 426435 w 4580639"/>
              <a:gd name="connsiteY163" fmla="*/ 5720 h 11440"/>
              <a:gd name="connsiteX164" fmla="*/ 420728 w 4580639"/>
              <a:gd name="connsiteY164" fmla="*/ 11440 h 11440"/>
              <a:gd name="connsiteX165" fmla="*/ 330393 w 4580639"/>
              <a:gd name="connsiteY165" fmla="*/ 11440 h 11440"/>
              <a:gd name="connsiteX166" fmla="*/ 324685 w 4580639"/>
              <a:gd name="connsiteY166" fmla="*/ 5720 h 11440"/>
              <a:gd name="connsiteX167" fmla="*/ 330393 w 4580639"/>
              <a:gd name="connsiteY167" fmla="*/ 0 h 11440"/>
              <a:gd name="connsiteX168" fmla="*/ 149779 w 4580639"/>
              <a:gd name="connsiteY168" fmla="*/ 0 h 11440"/>
              <a:gd name="connsiteX169" fmla="*/ 240113 w 4580639"/>
              <a:gd name="connsiteY169" fmla="*/ 0 h 11440"/>
              <a:gd name="connsiteX170" fmla="*/ 245821 w 4580639"/>
              <a:gd name="connsiteY170" fmla="*/ 5720 h 11440"/>
              <a:gd name="connsiteX171" fmla="*/ 240113 w 4580639"/>
              <a:gd name="connsiteY171" fmla="*/ 11440 h 11440"/>
              <a:gd name="connsiteX172" fmla="*/ 149779 w 4580639"/>
              <a:gd name="connsiteY172" fmla="*/ 11440 h 11440"/>
              <a:gd name="connsiteX173" fmla="*/ 144071 w 4580639"/>
              <a:gd name="connsiteY173" fmla="*/ 5720 h 11440"/>
              <a:gd name="connsiteX174" fmla="*/ 149779 w 4580639"/>
              <a:gd name="connsiteY174" fmla="*/ 0 h 11440"/>
              <a:gd name="connsiteX175" fmla="*/ 0 w 4580639"/>
              <a:gd name="connsiteY175" fmla="*/ 0 h 11440"/>
              <a:gd name="connsiteX176" fmla="*/ 54160 w 4580639"/>
              <a:gd name="connsiteY176" fmla="*/ 0 h 11440"/>
              <a:gd name="connsiteX177" fmla="*/ 59868 w 4580639"/>
              <a:gd name="connsiteY177" fmla="*/ 5720 h 11440"/>
              <a:gd name="connsiteX178" fmla="*/ 54160 w 4580639"/>
              <a:gd name="connsiteY178" fmla="*/ 11440 h 11440"/>
              <a:gd name="connsiteX179" fmla="*/ 0 w 4580639"/>
              <a:gd name="connsiteY179" fmla="*/ 11440 h 1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4580639" h="11440">
                <a:moveTo>
                  <a:pt x="4484597" y="0"/>
                </a:moveTo>
                <a:lnTo>
                  <a:pt x="4574932" y="0"/>
                </a:lnTo>
                <a:cubicBezTo>
                  <a:pt x="4578060" y="0"/>
                  <a:pt x="4580639" y="2559"/>
                  <a:pt x="4580639" y="5720"/>
                </a:cubicBezTo>
                <a:cubicBezTo>
                  <a:pt x="4580639" y="8881"/>
                  <a:pt x="4578060" y="11440"/>
                  <a:pt x="4574932" y="11440"/>
                </a:cubicBezTo>
                <a:lnTo>
                  <a:pt x="4484597" y="11440"/>
                </a:lnTo>
                <a:cubicBezTo>
                  <a:pt x="4481469" y="11440"/>
                  <a:pt x="4478889" y="8881"/>
                  <a:pt x="4478889" y="5720"/>
                </a:cubicBezTo>
                <a:cubicBezTo>
                  <a:pt x="4478889" y="2559"/>
                  <a:pt x="4481469" y="0"/>
                  <a:pt x="4484597" y="0"/>
                </a:cubicBezTo>
                <a:close/>
                <a:moveTo>
                  <a:pt x="4303983" y="0"/>
                </a:moveTo>
                <a:lnTo>
                  <a:pt x="4394317" y="0"/>
                </a:lnTo>
                <a:cubicBezTo>
                  <a:pt x="4397445" y="0"/>
                  <a:pt x="4400025" y="2559"/>
                  <a:pt x="4400025" y="5720"/>
                </a:cubicBezTo>
                <a:cubicBezTo>
                  <a:pt x="4400025" y="8881"/>
                  <a:pt x="4397445" y="11440"/>
                  <a:pt x="4394317" y="11440"/>
                </a:cubicBezTo>
                <a:lnTo>
                  <a:pt x="4303983" y="11440"/>
                </a:lnTo>
                <a:cubicBezTo>
                  <a:pt x="4300854" y="11440"/>
                  <a:pt x="4298275" y="8881"/>
                  <a:pt x="4298275" y="5720"/>
                </a:cubicBezTo>
                <a:cubicBezTo>
                  <a:pt x="4298275" y="2559"/>
                  <a:pt x="4300854" y="0"/>
                  <a:pt x="4303983" y="0"/>
                </a:cubicBezTo>
                <a:close/>
                <a:moveTo>
                  <a:pt x="4123368" y="0"/>
                </a:moveTo>
                <a:lnTo>
                  <a:pt x="4213703" y="0"/>
                </a:lnTo>
                <a:cubicBezTo>
                  <a:pt x="4216831" y="0"/>
                  <a:pt x="4219411" y="2559"/>
                  <a:pt x="4219411" y="5720"/>
                </a:cubicBezTo>
                <a:cubicBezTo>
                  <a:pt x="4219411" y="8881"/>
                  <a:pt x="4216831" y="11440"/>
                  <a:pt x="4213703" y="11440"/>
                </a:cubicBezTo>
                <a:lnTo>
                  <a:pt x="4123368" y="11440"/>
                </a:lnTo>
                <a:cubicBezTo>
                  <a:pt x="4120240" y="11440"/>
                  <a:pt x="4117661" y="8881"/>
                  <a:pt x="4117661" y="5720"/>
                </a:cubicBezTo>
                <a:cubicBezTo>
                  <a:pt x="4117661" y="2559"/>
                  <a:pt x="4120240" y="0"/>
                  <a:pt x="4123368" y="0"/>
                </a:cubicBezTo>
                <a:close/>
                <a:moveTo>
                  <a:pt x="3942754" y="0"/>
                </a:moveTo>
                <a:lnTo>
                  <a:pt x="4033088" y="0"/>
                </a:lnTo>
                <a:cubicBezTo>
                  <a:pt x="4036217" y="0"/>
                  <a:pt x="4038796" y="2559"/>
                  <a:pt x="4038796" y="5720"/>
                </a:cubicBezTo>
                <a:cubicBezTo>
                  <a:pt x="4038796" y="8881"/>
                  <a:pt x="4036217" y="11440"/>
                  <a:pt x="4033088" y="11440"/>
                </a:cubicBezTo>
                <a:lnTo>
                  <a:pt x="3942754" y="11440"/>
                </a:lnTo>
                <a:cubicBezTo>
                  <a:pt x="3939626" y="11440"/>
                  <a:pt x="3937046" y="8881"/>
                  <a:pt x="3937046" y="5720"/>
                </a:cubicBezTo>
                <a:cubicBezTo>
                  <a:pt x="3937046" y="2559"/>
                  <a:pt x="3939626" y="0"/>
                  <a:pt x="3942754" y="0"/>
                </a:cubicBezTo>
                <a:close/>
                <a:moveTo>
                  <a:pt x="3762139" y="0"/>
                </a:moveTo>
                <a:lnTo>
                  <a:pt x="3852474" y="0"/>
                </a:lnTo>
                <a:cubicBezTo>
                  <a:pt x="3855602" y="0"/>
                  <a:pt x="3858182" y="2559"/>
                  <a:pt x="3858182" y="5720"/>
                </a:cubicBezTo>
                <a:cubicBezTo>
                  <a:pt x="3858182" y="8881"/>
                  <a:pt x="3855602" y="11440"/>
                  <a:pt x="3852474" y="11440"/>
                </a:cubicBezTo>
                <a:lnTo>
                  <a:pt x="3762139" y="11440"/>
                </a:lnTo>
                <a:cubicBezTo>
                  <a:pt x="3759011" y="11440"/>
                  <a:pt x="3756432" y="8881"/>
                  <a:pt x="3756432" y="5720"/>
                </a:cubicBezTo>
                <a:cubicBezTo>
                  <a:pt x="3756432" y="2559"/>
                  <a:pt x="3759011" y="0"/>
                  <a:pt x="3762139" y="0"/>
                </a:cubicBezTo>
                <a:close/>
                <a:moveTo>
                  <a:pt x="3581525" y="0"/>
                </a:moveTo>
                <a:lnTo>
                  <a:pt x="3671860" y="0"/>
                </a:lnTo>
                <a:cubicBezTo>
                  <a:pt x="3674988" y="0"/>
                  <a:pt x="3677567" y="2559"/>
                  <a:pt x="3677567" y="5720"/>
                </a:cubicBezTo>
                <a:cubicBezTo>
                  <a:pt x="3677567" y="8881"/>
                  <a:pt x="3674988" y="11440"/>
                  <a:pt x="3671860" y="11440"/>
                </a:cubicBezTo>
                <a:lnTo>
                  <a:pt x="3581525" y="11440"/>
                </a:lnTo>
                <a:cubicBezTo>
                  <a:pt x="3578397" y="11440"/>
                  <a:pt x="3575817" y="8881"/>
                  <a:pt x="3575817" y="5720"/>
                </a:cubicBezTo>
                <a:cubicBezTo>
                  <a:pt x="3575817" y="2559"/>
                  <a:pt x="3578397" y="0"/>
                  <a:pt x="3581525" y="0"/>
                </a:cubicBezTo>
                <a:close/>
                <a:moveTo>
                  <a:pt x="3400911" y="0"/>
                </a:moveTo>
                <a:lnTo>
                  <a:pt x="3491245" y="0"/>
                </a:lnTo>
                <a:cubicBezTo>
                  <a:pt x="3494374" y="0"/>
                  <a:pt x="3496953" y="2559"/>
                  <a:pt x="3496953" y="5720"/>
                </a:cubicBezTo>
                <a:cubicBezTo>
                  <a:pt x="3496953" y="8881"/>
                  <a:pt x="3494374" y="11440"/>
                  <a:pt x="3491245" y="11440"/>
                </a:cubicBezTo>
                <a:lnTo>
                  <a:pt x="3400911" y="11440"/>
                </a:lnTo>
                <a:cubicBezTo>
                  <a:pt x="3397783" y="11440"/>
                  <a:pt x="3395203" y="8881"/>
                  <a:pt x="3395203" y="5720"/>
                </a:cubicBezTo>
                <a:cubicBezTo>
                  <a:pt x="3395203" y="2559"/>
                  <a:pt x="3397783" y="0"/>
                  <a:pt x="3400911" y="0"/>
                </a:cubicBezTo>
                <a:close/>
                <a:moveTo>
                  <a:pt x="3222038" y="0"/>
                </a:moveTo>
                <a:lnTo>
                  <a:pt x="3312372" y="0"/>
                </a:lnTo>
                <a:cubicBezTo>
                  <a:pt x="3315500" y="0"/>
                  <a:pt x="3318080" y="2559"/>
                  <a:pt x="3318080" y="5720"/>
                </a:cubicBezTo>
                <a:cubicBezTo>
                  <a:pt x="3318080" y="8881"/>
                  <a:pt x="3315500" y="11440"/>
                  <a:pt x="3312372" y="11440"/>
                </a:cubicBezTo>
                <a:lnTo>
                  <a:pt x="3222038" y="11440"/>
                </a:lnTo>
                <a:cubicBezTo>
                  <a:pt x="3218909" y="11440"/>
                  <a:pt x="3216330" y="8881"/>
                  <a:pt x="3216330" y="5720"/>
                </a:cubicBezTo>
                <a:cubicBezTo>
                  <a:pt x="3216330" y="2559"/>
                  <a:pt x="3218909" y="0"/>
                  <a:pt x="3222038" y="0"/>
                </a:cubicBezTo>
                <a:close/>
                <a:moveTo>
                  <a:pt x="3041423" y="0"/>
                </a:moveTo>
                <a:lnTo>
                  <a:pt x="3131758" y="0"/>
                </a:lnTo>
                <a:cubicBezTo>
                  <a:pt x="3134886" y="0"/>
                  <a:pt x="3137465" y="2559"/>
                  <a:pt x="3137465" y="5720"/>
                </a:cubicBezTo>
                <a:cubicBezTo>
                  <a:pt x="3137465" y="8881"/>
                  <a:pt x="3134886" y="11440"/>
                  <a:pt x="3131758" y="11440"/>
                </a:cubicBezTo>
                <a:lnTo>
                  <a:pt x="3041423" y="11440"/>
                </a:lnTo>
                <a:cubicBezTo>
                  <a:pt x="3038295" y="11440"/>
                  <a:pt x="3035716" y="8881"/>
                  <a:pt x="3035716" y="5720"/>
                </a:cubicBezTo>
                <a:cubicBezTo>
                  <a:pt x="3035716" y="2559"/>
                  <a:pt x="3038295" y="0"/>
                  <a:pt x="3041423" y="0"/>
                </a:cubicBezTo>
                <a:close/>
                <a:moveTo>
                  <a:pt x="2860809" y="0"/>
                </a:moveTo>
                <a:lnTo>
                  <a:pt x="2951143" y="0"/>
                </a:lnTo>
                <a:cubicBezTo>
                  <a:pt x="2954272" y="0"/>
                  <a:pt x="2956851" y="2559"/>
                  <a:pt x="2956851" y="5720"/>
                </a:cubicBezTo>
                <a:cubicBezTo>
                  <a:pt x="2956851" y="8881"/>
                  <a:pt x="2954272" y="11440"/>
                  <a:pt x="2951143" y="11440"/>
                </a:cubicBezTo>
                <a:lnTo>
                  <a:pt x="2860809" y="11440"/>
                </a:lnTo>
                <a:cubicBezTo>
                  <a:pt x="2857681" y="11440"/>
                  <a:pt x="2855101" y="8881"/>
                  <a:pt x="2855101" y="5720"/>
                </a:cubicBezTo>
                <a:cubicBezTo>
                  <a:pt x="2855101" y="2559"/>
                  <a:pt x="2857681" y="0"/>
                  <a:pt x="2860809" y="0"/>
                </a:cubicBezTo>
                <a:close/>
                <a:moveTo>
                  <a:pt x="2680194" y="0"/>
                </a:moveTo>
                <a:lnTo>
                  <a:pt x="2770529" y="0"/>
                </a:lnTo>
                <a:cubicBezTo>
                  <a:pt x="2773657" y="0"/>
                  <a:pt x="2776237" y="2559"/>
                  <a:pt x="2776237" y="5720"/>
                </a:cubicBezTo>
                <a:cubicBezTo>
                  <a:pt x="2776237" y="8881"/>
                  <a:pt x="2773657" y="11440"/>
                  <a:pt x="2770529" y="11440"/>
                </a:cubicBezTo>
                <a:lnTo>
                  <a:pt x="2680194" y="11440"/>
                </a:lnTo>
                <a:cubicBezTo>
                  <a:pt x="2677066" y="11440"/>
                  <a:pt x="2674487" y="8881"/>
                  <a:pt x="2674487" y="5720"/>
                </a:cubicBezTo>
                <a:cubicBezTo>
                  <a:pt x="2674487" y="2559"/>
                  <a:pt x="2677066" y="0"/>
                  <a:pt x="2680194" y="0"/>
                </a:cubicBezTo>
                <a:close/>
                <a:moveTo>
                  <a:pt x="2499580" y="0"/>
                </a:moveTo>
                <a:lnTo>
                  <a:pt x="2589915" y="0"/>
                </a:lnTo>
                <a:cubicBezTo>
                  <a:pt x="2593043" y="0"/>
                  <a:pt x="2595622" y="2559"/>
                  <a:pt x="2595622" y="5720"/>
                </a:cubicBezTo>
                <a:cubicBezTo>
                  <a:pt x="2595622" y="8881"/>
                  <a:pt x="2593043" y="11440"/>
                  <a:pt x="2589915" y="11440"/>
                </a:cubicBezTo>
                <a:lnTo>
                  <a:pt x="2499580" y="11440"/>
                </a:lnTo>
                <a:cubicBezTo>
                  <a:pt x="2496452" y="11440"/>
                  <a:pt x="2493872" y="8881"/>
                  <a:pt x="2493872" y="5720"/>
                </a:cubicBezTo>
                <a:cubicBezTo>
                  <a:pt x="2493872" y="2559"/>
                  <a:pt x="2496452" y="0"/>
                  <a:pt x="2499580" y="0"/>
                </a:cubicBezTo>
                <a:close/>
                <a:moveTo>
                  <a:pt x="2318966" y="0"/>
                </a:moveTo>
                <a:lnTo>
                  <a:pt x="2409300" y="0"/>
                </a:lnTo>
                <a:cubicBezTo>
                  <a:pt x="2412429" y="0"/>
                  <a:pt x="2415008" y="2559"/>
                  <a:pt x="2415008" y="5720"/>
                </a:cubicBezTo>
                <a:cubicBezTo>
                  <a:pt x="2415008" y="8881"/>
                  <a:pt x="2412429" y="11440"/>
                  <a:pt x="2409300" y="11440"/>
                </a:cubicBezTo>
                <a:lnTo>
                  <a:pt x="2318966" y="11440"/>
                </a:lnTo>
                <a:cubicBezTo>
                  <a:pt x="2315838" y="11440"/>
                  <a:pt x="2313258" y="8881"/>
                  <a:pt x="2313258" y="5720"/>
                </a:cubicBezTo>
                <a:cubicBezTo>
                  <a:pt x="2313258" y="2559"/>
                  <a:pt x="2315838" y="0"/>
                  <a:pt x="2318966" y="0"/>
                </a:cubicBezTo>
                <a:close/>
                <a:moveTo>
                  <a:pt x="2138701" y="0"/>
                </a:moveTo>
                <a:lnTo>
                  <a:pt x="2229035" y="0"/>
                </a:lnTo>
                <a:cubicBezTo>
                  <a:pt x="2232163" y="0"/>
                  <a:pt x="2234743" y="2559"/>
                  <a:pt x="2234743" y="5720"/>
                </a:cubicBezTo>
                <a:cubicBezTo>
                  <a:pt x="2234743" y="8881"/>
                  <a:pt x="2232163" y="11440"/>
                  <a:pt x="2229035" y="11440"/>
                </a:cubicBezTo>
                <a:lnTo>
                  <a:pt x="2138701" y="11440"/>
                </a:lnTo>
                <a:cubicBezTo>
                  <a:pt x="2135572" y="11440"/>
                  <a:pt x="2132993" y="8881"/>
                  <a:pt x="2132993" y="5720"/>
                </a:cubicBezTo>
                <a:cubicBezTo>
                  <a:pt x="2132993" y="2559"/>
                  <a:pt x="2135572" y="0"/>
                  <a:pt x="2138701" y="0"/>
                </a:cubicBezTo>
                <a:close/>
                <a:moveTo>
                  <a:pt x="1958086" y="0"/>
                </a:moveTo>
                <a:lnTo>
                  <a:pt x="2048421" y="0"/>
                </a:lnTo>
                <a:cubicBezTo>
                  <a:pt x="2051549" y="0"/>
                  <a:pt x="2054128" y="2559"/>
                  <a:pt x="2054128" y="5720"/>
                </a:cubicBezTo>
                <a:cubicBezTo>
                  <a:pt x="2054128" y="8881"/>
                  <a:pt x="2051549" y="11440"/>
                  <a:pt x="2048421" y="11440"/>
                </a:cubicBezTo>
                <a:lnTo>
                  <a:pt x="1958086" y="11440"/>
                </a:lnTo>
                <a:cubicBezTo>
                  <a:pt x="1954958" y="11440"/>
                  <a:pt x="1952378" y="8881"/>
                  <a:pt x="1952378" y="5720"/>
                </a:cubicBezTo>
                <a:cubicBezTo>
                  <a:pt x="1952378" y="2559"/>
                  <a:pt x="1954958" y="0"/>
                  <a:pt x="1958086" y="0"/>
                </a:cubicBezTo>
                <a:close/>
                <a:moveTo>
                  <a:pt x="1777472" y="0"/>
                </a:moveTo>
                <a:lnTo>
                  <a:pt x="1867806" y="0"/>
                </a:lnTo>
                <a:cubicBezTo>
                  <a:pt x="1870935" y="0"/>
                  <a:pt x="1873514" y="2559"/>
                  <a:pt x="1873514" y="5720"/>
                </a:cubicBezTo>
                <a:cubicBezTo>
                  <a:pt x="1873514" y="8881"/>
                  <a:pt x="1870935" y="11440"/>
                  <a:pt x="1867806" y="11440"/>
                </a:cubicBezTo>
                <a:lnTo>
                  <a:pt x="1777472" y="11440"/>
                </a:lnTo>
                <a:cubicBezTo>
                  <a:pt x="1774344" y="11440"/>
                  <a:pt x="1771764" y="8881"/>
                  <a:pt x="1771764" y="5720"/>
                </a:cubicBezTo>
                <a:cubicBezTo>
                  <a:pt x="1771764" y="2559"/>
                  <a:pt x="1774344" y="0"/>
                  <a:pt x="1777472" y="0"/>
                </a:cubicBezTo>
                <a:close/>
                <a:moveTo>
                  <a:pt x="1596857" y="0"/>
                </a:moveTo>
                <a:lnTo>
                  <a:pt x="1687192" y="0"/>
                </a:lnTo>
                <a:cubicBezTo>
                  <a:pt x="1690320" y="0"/>
                  <a:pt x="1692900" y="2559"/>
                  <a:pt x="1692900" y="5720"/>
                </a:cubicBezTo>
                <a:cubicBezTo>
                  <a:pt x="1692900" y="8881"/>
                  <a:pt x="1690320" y="11440"/>
                  <a:pt x="1687192" y="11440"/>
                </a:cubicBezTo>
                <a:lnTo>
                  <a:pt x="1596857" y="11440"/>
                </a:lnTo>
                <a:cubicBezTo>
                  <a:pt x="1593729" y="11440"/>
                  <a:pt x="1591150" y="8881"/>
                  <a:pt x="1591150" y="5720"/>
                </a:cubicBezTo>
                <a:cubicBezTo>
                  <a:pt x="1591150" y="2559"/>
                  <a:pt x="1593729" y="0"/>
                  <a:pt x="1596857" y="0"/>
                </a:cubicBezTo>
                <a:close/>
                <a:moveTo>
                  <a:pt x="1416243" y="0"/>
                </a:moveTo>
                <a:lnTo>
                  <a:pt x="1506578" y="0"/>
                </a:lnTo>
                <a:cubicBezTo>
                  <a:pt x="1509706" y="0"/>
                  <a:pt x="1512285" y="2559"/>
                  <a:pt x="1512285" y="5720"/>
                </a:cubicBezTo>
                <a:cubicBezTo>
                  <a:pt x="1512285" y="8881"/>
                  <a:pt x="1509706" y="11440"/>
                  <a:pt x="1506578" y="11440"/>
                </a:cubicBezTo>
                <a:lnTo>
                  <a:pt x="1416243" y="11440"/>
                </a:lnTo>
                <a:cubicBezTo>
                  <a:pt x="1413115" y="11440"/>
                  <a:pt x="1410535" y="8881"/>
                  <a:pt x="1410535" y="5720"/>
                </a:cubicBezTo>
                <a:cubicBezTo>
                  <a:pt x="1410535" y="2559"/>
                  <a:pt x="1413115" y="0"/>
                  <a:pt x="1416243" y="0"/>
                </a:cubicBezTo>
                <a:close/>
                <a:moveTo>
                  <a:pt x="1235629" y="0"/>
                </a:moveTo>
                <a:lnTo>
                  <a:pt x="1325963" y="0"/>
                </a:lnTo>
                <a:cubicBezTo>
                  <a:pt x="1329092" y="0"/>
                  <a:pt x="1331671" y="2559"/>
                  <a:pt x="1331671" y="5720"/>
                </a:cubicBezTo>
                <a:cubicBezTo>
                  <a:pt x="1331671" y="8881"/>
                  <a:pt x="1329092" y="11440"/>
                  <a:pt x="1325963" y="11440"/>
                </a:cubicBezTo>
                <a:lnTo>
                  <a:pt x="1235629" y="11440"/>
                </a:lnTo>
                <a:cubicBezTo>
                  <a:pt x="1232500" y="11440"/>
                  <a:pt x="1229921" y="8881"/>
                  <a:pt x="1229921" y="5720"/>
                </a:cubicBezTo>
                <a:cubicBezTo>
                  <a:pt x="1229921" y="2559"/>
                  <a:pt x="1232500" y="0"/>
                  <a:pt x="1235629" y="0"/>
                </a:cubicBezTo>
                <a:close/>
                <a:moveTo>
                  <a:pt x="1052850" y="0"/>
                </a:moveTo>
                <a:lnTo>
                  <a:pt x="1143185" y="0"/>
                </a:lnTo>
                <a:cubicBezTo>
                  <a:pt x="1146313" y="0"/>
                  <a:pt x="1148893" y="2559"/>
                  <a:pt x="1148893" y="5720"/>
                </a:cubicBezTo>
                <a:cubicBezTo>
                  <a:pt x="1148893" y="8881"/>
                  <a:pt x="1146313" y="11440"/>
                  <a:pt x="1143185" y="11440"/>
                </a:cubicBezTo>
                <a:lnTo>
                  <a:pt x="1052850" y="11440"/>
                </a:lnTo>
                <a:cubicBezTo>
                  <a:pt x="1049722" y="11440"/>
                  <a:pt x="1047143" y="8881"/>
                  <a:pt x="1047143" y="5720"/>
                </a:cubicBezTo>
                <a:cubicBezTo>
                  <a:pt x="1047143" y="2559"/>
                  <a:pt x="1049722" y="0"/>
                  <a:pt x="1052850" y="0"/>
                </a:cubicBezTo>
                <a:close/>
                <a:moveTo>
                  <a:pt x="872236" y="0"/>
                </a:moveTo>
                <a:lnTo>
                  <a:pt x="962571" y="0"/>
                </a:lnTo>
                <a:cubicBezTo>
                  <a:pt x="965699" y="0"/>
                  <a:pt x="968278" y="2559"/>
                  <a:pt x="968278" y="5720"/>
                </a:cubicBezTo>
                <a:cubicBezTo>
                  <a:pt x="968278" y="8881"/>
                  <a:pt x="965699" y="11440"/>
                  <a:pt x="962571" y="11440"/>
                </a:cubicBezTo>
                <a:lnTo>
                  <a:pt x="872236" y="11440"/>
                </a:lnTo>
                <a:cubicBezTo>
                  <a:pt x="869108" y="11440"/>
                  <a:pt x="866528" y="8881"/>
                  <a:pt x="866528" y="5720"/>
                </a:cubicBezTo>
                <a:cubicBezTo>
                  <a:pt x="866528" y="2559"/>
                  <a:pt x="869108" y="0"/>
                  <a:pt x="872236" y="0"/>
                </a:cubicBezTo>
                <a:close/>
                <a:moveTo>
                  <a:pt x="691622" y="0"/>
                </a:moveTo>
                <a:lnTo>
                  <a:pt x="781956" y="0"/>
                </a:lnTo>
                <a:cubicBezTo>
                  <a:pt x="785085" y="0"/>
                  <a:pt x="787664" y="2559"/>
                  <a:pt x="787664" y="5720"/>
                </a:cubicBezTo>
                <a:cubicBezTo>
                  <a:pt x="787664" y="8881"/>
                  <a:pt x="785085" y="11440"/>
                  <a:pt x="781956" y="11440"/>
                </a:cubicBezTo>
                <a:lnTo>
                  <a:pt x="691622" y="11440"/>
                </a:lnTo>
                <a:cubicBezTo>
                  <a:pt x="688493" y="11440"/>
                  <a:pt x="685914" y="8881"/>
                  <a:pt x="685914" y="5720"/>
                </a:cubicBezTo>
                <a:cubicBezTo>
                  <a:pt x="685914" y="2559"/>
                  <a:pt x="688493" y="0"/>
                  <a:pt x="691622" y="0"/>
                </a:cubicBezTo>
                <a:close/>
                <a:moveTo>
                  <a:pt x="511007" y="0"/>
                </a:moveTo>
                <a:lnTo>
                  <a:pt x="601342" y="0"/>
                </a:lnTo>
                <a:cubicBezTo>
                  <a:pt x="604470" y="0"/>
                  <a:pt x="607050" y="2559"/>
                  <a:pt x="607050" y="5720"/>
                </a:cubicBezTo>
                <a:cubicBezTo>
                  <a:pt x="607050" y="8881"/>
                  <a:pt x="604470" y="11440"/>
                  <a:pt x="601342" y="11440"/>
                </a:cubicBezTo>
                <a:lnTo>
                  <a:pt x="511007" y="11440"/>
                </a:lnTo>
                <a:cubicBezTo>
                  <a:pt x="507879" y="11440"/>
                  <a:pt x="505300" y="8881"/>
                  <a:pt x="505300" y="5720"/>
                </a:cubicBezTo>
                <a:cubicBezTo>
                  <a:pt x="505300" y="2559"/>
                  <a:pt x="507879" y="0"/>
                  <a:pt x="511007" y="0"/>
                </a:cubicBezTo>
                <a:close/>
                <a:moveTo>
                  <a:pt x="330393" y="0"/>
                </a:moveTo>
                <a:lnTo>
                  <a:pt x="420728" y="0"/>
                </a:lnTo>
                <a:cubicBezTo>
                  <a:pt x="423856" y="0"/>
                  <a:pt x="426435" y="2559"/>
                  <a:pt x="426435" y="5720"/>
                </a:cubicBezTo>
                <a:cubicBezTo>
                  <a:pt x="426435" y="8881"/>
                  <a:pt x="423856" y="11440"/>
                  <a:pt x="420728" y="11440"/>
                </a:cubicBezTo>
                <a:lnTo>
                  <a:pt x="330393" y="11440"/>
                </a:lnTo>
                <a:cubicBezTo>
                  <a:pt x="327265" y="11440"/>
                  <a:pt x="324685" y="8881"/>
                  <a:pt x="324685" y="5720"/>
                </a:cubicBezTo>
                <a:cubicBezTo>
                  <a:pt x="324685" y="2559"/>
                  <a:pt x="327265" y="0"/>
                  <a:pt x="330393" y="0"/>
                </a:cubicBezTo>
                <a:close/>
                <a:moveTo>
                  <a:pt x="149779" y="0"/>
                </a:moveTo>
                <a:lnTo>
                  <a:pt x="240113" y="0"/>
                </a:lnTo>
                <a:cubicBezTo>
                  <a:pt x="243242" y="0"/>
                  <a:pt x="245821" y="2559"/>
                  <a:pt x="245821" y="5720"/>
                </a:cubicBezTo>
                <a:cubicBezTo>
                  <a:pt x="245821" y="8881"/>
                  <a:pt x="243242" y="11440"/>
                  <a:pt x="240113" y="11440"/>
                </a:cubicBezTo>
                <a:lnTo>
                  <a:pt x="149779" y="11440"/>
                </a:lnTo>
                <a:cubicBezTo>
                  <a:pt x="146650" y="11440"/>
                  <a:pt x="144071" y="8881"/>
                  <a:pt x="144071" y="5720"/>
                </a:cubicBezTo>
                <a:cubicBezTo>
                  <a:pt x="144071" y="2559"/>
                  <a:pt x="146650" y="0"/>
                  <a:pt x="149779" y="0"/>
                </a:cubicBezTo>
                <a:close/>
                <a:moveTo>
                  <a:pt x="0" y="0"/>
                </a:moveTo>
                <a:lnTo>
                  <a:pt x="54160" y="0"/>
                </a:lnTo>
                <a:cubicBezTo>
                  <a:pt x="57288" y="0"/>
                  <a:pt x="59868" y="2559"/>
                  <a:pt x="59868" y="5720"/>
                </a:cubicBezTo>
                <a:cubicBezTo>
                  <a:pt x="59868" y="8881"/>
                  <a:pt x="57288" y="11440"/>
                  <a:pt x="54160" y="11440"/>
                </a:cubicBezTo>
                <a:lnTo>
                  <a:pt x="0" y="11440"/>
                </a:lnTo>
                <a:close/>
              </a:path>
            </a:pathLst>
          </a:custGeom>
          <a:solidFill>
            <a:srgbClr val="FFFFFF"/>
          </a:solidFill>
          <a:ln w="9525">
            <a:solidFill>
              <a:schemeClr val="bg1"/>
            </a:solidFill>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39" name="Freeform: Shape 38">
            <a:extLst>
              <a:ext uri="{FF2B5EF4-FFF2-40B4-BE49-F238E27FC236}">
                <a16:creationId xmlns:a16="http://schemas.microsoft.com/office/drawing/2014/main" id="{B8ECFFCF-BB3F-47B9-A860-FEFB6FF0CA76}"/>
              </a:ext>
            </a:extLst>
          </p:cNvPr>
          <p:cNvSpPr/>
          <p:nvPr/>
        </p:nvSpPr>
        <p:spPr>
          <a:xfrm>
            <a:off x="7323079" y="4050088"/>
            <a:ext cx="4177133" cy="45719"/>
          </a:xfrm>
          <a:custGeom>
            <a:avLst/>
            <a:gdLst>
              <a:gd name="connsiteX0" fmla="*/ 4526479 w 4537296"/>
              <a:gd name="connsiteY0" fmla="*/ 0 h 11440"/>
              <a:gd name="connsiteX1" fmla="*/ 4537296 w 4537296"/>
              <a:gd name="connsiteY1" fmla="*/ 0 h 11440"/>
              <a:gd name="connsiteX2" fmla="*/ 4537296 w 4537296"/>
              <a:gd name="connsiteY2" fmla="*/ 11440 h 11440"/>
              <a:gd name="connsiteX3" fmla="*/ 4526479 w 4537296"/>
              <a:gd name="connsiteY3" fmla="*/ 11440 h 11440"/>
              <a:gd name="connsiteX4" fmla="*/ 4520771 w 4537296"/>
              <a:gd name="connsiteY4" fmla="*/ 5720 h 11440"/>
              <a:gd name="connsiteX5" fmla="*/ 4526479 w 4537296"/>
              <a:gd name="connsiteY5" fmla="*/ 0 h 11440"/>
              <a:gd name="connsiteX6" fmla="*/ 4345865 w 4537296"/>
              <a:gd name="connsiteY6" fmla="*/ 0 h 11440"/>
              <a:gd name="connsiteX7" fmla="*/ 4436199 w 4537296"/>
              <a:gd name="connsiteY7" fmla="*/ 0 h 11440"/>
              <a:gd name="connsiteX8" fmla="*/ 4441907 w 4537296"/>
              <a:gd name="connsiteY8" fmla="*/ 5720 h 11440"/>
              <a:gd name="connsiteX9" fmla="*/ 4436199 w 4537296"/>
              <a:gd name="connsiteY9" fmla="*/ 11440 h 11440"/>
              <a:gd name="connsiteX10" fmla="*/ 4345865 w 4537296"/>
              <a:gd name="connsiteY10" fmla="*/ 11440 h 11440"/>
              <a:gd name="connsiteX11" fmla="*/ 4340157 w 4537296"/>
              <a:gd name="connsiteY11" fmla="*/ 5720 h 11440"/>
              <a:gd name="connsiteX12" fmla="*/ 4345865 w 4537296"/>
              <a:gd name="connsiteY12" fmla="*/ 0 h 11440"/>
              <a:gd name="connsiteX13" fmla="*/ 4166992 w 4537296"/>
              <a:gd name="connsiteY13" fmla="*/ 0 h 11440"/>
              <a:gd name="connsiteX14" fmla="*/ 4257326 w 4537296"/>
              <a:gd name="connsiteY14" fmla="*/ 0 h 11440"/>
              <a:gd name="connsiteX15" fmla="*/ 4263034 w 4537296"/>
              <a:gd name="connsiteY15" fmla="*/ 5720 h 11440"/>
              <a:gd name="connsiteX16" fmla="*/ 4257326 w 4537296"/>
              <a:gd name="connsiteY16" fmla="*/ 11440 h 11440"/>
              <a:gd name="connsiteX17" fmla="*/ 4166992 w 4537296"/>
              <a:gd name="connsiteY17" fmla="*/ 11440 h 11440"/>
              <a:gd name="connsiteX18" fmla="*/ 4161284 w 4537296"/>
              <a:gd name="connsiteY18" fmla="*/ 5720 h 11440"/>
              <a:gd name="connsiteX19" fmla="*/ 4166992 w 4537296"/>
              <a:gd name="connsiteY19" fmla="*/ 0 h 11440"/>
              <a:gd name="connsiteX20" fmla="*/ 3986377 w 4537296"/>
              <a:gd name="connsiteY20" fmla="*/ 0 h 11440"/>
              <a:gd name="connsiteX21" fmla="*/ 4076712 w 4537296"/>
              <a:gd name="connsiteY21" fmla="*/ 0 h 11440"/>
              <a:gd name="connsiteX22" fmla="*/ 4082419 w 4537296"/>
              <a:gd name="connsiteY22" fmla="*/ 5720 h 11440"/>
              <a:gd name="connsiteX23" fmla="*/ 4076712 w 4537296"/>
              <a:gd name="connsiteY23" fmla="*/ 11440 h 11440"/>
              <a:gd name="connsiteX24" fmla="*/ 3986377 w 4537296"/>
              <a:gd name="connsiteY24" fmla="*/ 11440 h 11440"/>
              <a:gd name="connsiteX25" fmla="*/ 3980670 w 4537296"/>
              <a:gd name="connsiteY25" fmla="*/ 5720 h 11440"/>
              <a:gd name="connsiteX26" fmla="*/ 3986377 w 4537296"/>
              <a:gd name="connsiteY26" fmla="*/ 0 h 11440"/>
              <a:gd name="connsiteX27" fmla="*/ 3805763 w 4537296"/>
              <a:gd name="connsiteY27" fmla="*/ 0 h 11440"/>
              <a:gd name="connsiteX28" fmla="*/ 3896097 w 4537296"/>
              <a:gd name="connsiteY28" fmla="*/ 0 h 11440"/>
              <a:gd name="connsiteX29" fmla="*/ 3901805 w 4537296"/>
              <a:gd name="connsiteY29" fmla="*/ 5720 h 11440"/>
              <a:gd name="connsiteX30" fmla="*/ 3896097 w 4537296"/>
              <a:gd name="connsiteY30" fmla="*/ 11440 h 11440"/>
              <a:gd name="connsiteX31" fmla="*/ 3805763 w 4537296"/>
              <a:gd name="connsiteY31" fmla="*/ 11440 h 11440"/>
              <a:gd name="connsiteX32" fmla="*/ 3800055 w 4537296"/>
              <a:gd name="connsiteY32" fmla="*/ 5720 h 11440"/>
              <a:gd name="connsiteX33" fmla="*/ 3805763 w 4537296"/>
              <a:gd name="connsiteY33" fmla="*/ 0 h 11440"/>
              <a:gd name="connsiteX34" fmla="*/ 3625148 w 4537296"/>
              <a:gd name="connsiteY34" fmla="*/ 0 h 11440"/>
              <a:gd name="connsiteX35" fmla="*/ 3715483 w 4537296"/>
              <a:gd name="connsiteY35" fmla="*/ 0 h 11440"/>
              <a:gd name="connsiteX36" fmla="*/ 3721191 w 4537296"/>
              <a:gd name="connsiteY36" fmla="*/ 5720 h 11440"/>
              <a:gd name="connsiteX37" fmla="*/ 3715483 w 4537296"/>
              <a:gd name="connsiteY37" fmla="*/ 11440 h 11440"/>
              <a:gd name="connsiteX38" fmla="*/ 3625148 w 4537296"/>
              <a:gd name="connsiteY38" fmla="*/ 11440 h 11440"/>
              <a:gd name="connsiteX39" fmla="*/ 3619441 w 4537296"/>
              <a:gd name="connsiteY39" fmla="*/ 5720 h 11440"/>
              <a:gd name="connsiteX40" fmla="*/ 3625148 w 4537296"/>
              <a:gd name="connsiteY40" fmla="*/ 0 h 11440"/>
              <a:gd name="connsiteX41" fmla="*/ 3444534 w 4537296"/>
              <a:gd name="connsiteY41" fmla="*/ 0 h 11440"/>
              <a:gd name="connsiteX42" fmla="*/ 3534869 w 4537296"/>
              <a:gd name="connsiteY42" fmla="*/ 0 h 11440"/>
              <a:gd name="connsiteX43" fmla="*/ 3540576 w 4537296"/>
              <a:gd name="connsiteY43" fmla="*/ 5720 h 11440"/>
              <a:gd name="connsiteX44" fmla="*/ 3534869 w 4537296"/>
              <a:gd name="connsiteY44" fmla="*/ 11440 h 11440"/>
              <a:gd name="connsiteX45" fmla="*/ 3444534 w 4537296"/>
              <a:gd name="connsiteY45" fmla="*/ 11440 h 11440"/>
              <a:gd name="connsiteX46" fmla="*/ 3438826 w 4537296"/>
              <a:gd name="connsiteY46" fmla="*/ 5720 h 11440"/>
              <a:gd name="connsiteX47" fmla="*/ 3444534 w 4537296"/>
              <a:gd name="connsiteY47" fmla="*/ 0 h 11440"/>
              <a:gd name="connsiteX48" fmla="*/ 3263920 w 4537296"/>
              <a:gd name="connsiteY48" fmla="*/ 0 h 11440"/>
              <a:gd name="connsiteX49" fmla="*/ 3354254 w 4537296"/>
              <a:gd name="connsiteY49" fmla="*/ 0 h 11440"/>
              <a:gd name="connsiteX50" fmla="*/ 3359962 w 4537296"/>
              <a:gd name="connsiteY50" fmla="*/ 5720 h 11440"/>
              <a:gd name="connsiteX51" fmla="*/ 3354254 w 4537296"/>
              <a:gd name="connsiteY51" fmla="*/ 11440 h 11440"/>
              <a:gd name="connsiteX52" fmla="*/ 3263920 w 4537296"/>
              <a:gd name="connsiteY52" fmla="*/ 11440 h 11440"/>
              <a:gd name="connsiteX53" fmla="*/ 3258212 w 4537296"/>
              <a:gd name="connsiteY53" fmla="*/ 5720 h 11440"/>
              <a:gd name="connsiteX54" fmla="*/ 3263920 w 4537296"/>
              <a:gd name="connsiteY54" fmla="*/ 0 h 11440"/>
              <a:gd name="connsiteX55" fmla="*/ 3083655 w 4537296"/>
              <a:gd name="connsiteY55" fmla="*/ 0 h 11440"/>
              <a:gd name="connsiteX56" fmla="*/ 3173989 w 4537296"/>
              <a:gd name="connsiteY56" fmla="*/ 0 h 11440"/>
              <a:gd name="connsiteX57" fmla="*/ 3179697 w 4537296"/>
              <a:gd name="connsiteY57" fmla="*/ 5720 h 11440"/>
              <a:gd name="connsiteX58" fmla="*/ 3173989 w 4537296"/>
              <a:gd name="connsiteY58" fmla="*/ 11440 h 11440"/>
              <a:gd name="connsiteX59" fmla="*/ 3083655 w 4537296"/>
              <a:gd name="connsiteY59" fmla="*/ 11440 h 11440"/>
              <a:gd name="connsiteX60" fmla="*/ 3077947 w 4537296"/>
              <a:gd name="connsiteY60" fmla="*/ 5720 h 11440"/>
              <a:gd name="connsiteX61" fmla="*/ 3083655 w 4537296"/>
              <a:gd name="connsiteY61" fmla="*/ 0 h 11440"/>
              <a:gd name="connsiteX62" fmla="*/ 2903040 w 4537296"/>
              <a:gd name="connsiteY62" fmla="*/ 0 h 11440"/>
              <a:gd name="connsiteX63" fmla="*/ 2993375 w 4537296"/>
              <a:gd name="connsiteY63" fmla="*/ 0 h 11440"/>
              <a:gd name="connsiteX64" fmla="*/ 2999082 w 4537296"/>
              <a:gd name="connsiteY64" fmla="*/ 5720 h 11440"/>
              <a:gd name="connsiteX65" fmla="*/ 2993375 w 4537296"/>
              <a:gd name="connsiteY65" fmla="*/ 11440 h 11440"/>
              <a:gd name="connsiteX66" fmla="*/ 2903040 w 4537296"/>
              <a:gd name="connsiteY66" fmla="*/ 11440 h 11440"/>
              <a:gd name="connsiteX67" fmla="*/ 2897332 w 4537296"/>
              <a:gd name="connsiteY67" fmla="*/ 5720 h 11440"/>
              <a:gd name="connsiteX68" fmla="*/ 2903040 w 4537296"/>
              <a:gd name="connsiteY68" fmla="*/ 0 h 11440"/>
              <a:gd name="connsiteX69" fmla="*/ 2722426 w 4537296"/>
              <a:gd name="connsiteY69" fmla="*/ 0 h 11440"/>
              <a:gd name="connsiteX70" fmla="*/ 2812760 w 4537296"/>
              <a:gd name="connsiteY70" fmla="*/ 0 h 11440"/>
              <a:gd name="connsiteX71" fmla="*/ 2818468 w 4537296"/>
              <a:gd name="connsiteY71" fmla="*/ 5720 h 11440"/>
              <a:gd name="connsiteX72" fmla="*/ 2812760 w 4537296"/>
              <a:gd name="connsiteY72" fmla="*/ 11440 h 11440"/>
              <a:gd name="connsiteX73" fmla="*/ 2722426 w 4537296"/>
              <a:gd name="connsiteY73" fmla="*/ 11440 h 11440"/>
              <a:gd name="connsiteX74" fmla="*/ 2716718 w 4537296"/>
              <a:gd name="connsiteY74" fmla="*/ 5720 h 11440"/>
              <a:gd name="connsiteX75" fmla="*/ 2722426 w 4537296"/>
              <a:gd name="connsiteY75" fmla="*/ 0 h 11440"/>
              <a:gd name="connsiteX76" fmla="*/ 2541811 w 4537296"/>
              <a:gd name="connsiteY76" fmla="*/ 0 h 11440"/>
              <a:gd name="connsiteX77" fmla="*/ 2632146 w 4537296"/>
              <a:gd name="connsiteY77" fmla="*/ 0 h 11440"/>
              <a:gd name="connsiteX78" fmla="*/ 2637854 w 4537296"/>
              <a:gd name="connsiteY78" fmla="*/ 5720 h 11440"/>
              <a:gd name="connsiteX79" fmla="*/ 2632146 w 4537296"/>
              <a:gd name="connsiteY79" fmla="*/ 11440 h 11440"/>
              <a:gd name="connsiteX80" fmla="*/ 2541811 w 4537296"/>
              <a:gd name="connsiteY80" fmla="*/ 11440 h 11440"/>
              <a:gd name="connsiteX81" fmla="*/ 2536104 w 4537296"/>
              <a:gd name="connsiteY81" fmla="*/ 5720 h 11440"/>
              <a:gd name="connsiteX82" fmla="*/ 2541811 w 4537296"/>
              <a:gd name="connsiteY82" fmla="*/ 0 h 11440"/>
              <a:gd name="connsiteX83" fmla="*/ 2361197 w 4537296"/>
              <a:gd name="connsiteY83" fmla="*/ 0 h 11440"/>
              <a:gd name="connsiteX84" fmla="*/ 2451532 w 4537296"/>
              <a:gd name="connsiteY84" fmla="*/ 0 h 11440"/>
              <a:gd name="connsiteX85" fmla="*/ 2457239 w 4537296"/>
              <a:gd name="connsiteY85" fmla="*/ 5720 h 11440"/>
              <a:gd name="connsiteX86" fmla="*/ 2451532 w 4537296"/>
              <a:gd name="connsiteY86" fmla="*/ 11440 h 11440"/>
              <a:gd name="connsiteX87" fmla="*/ 2361197 w 4537296"/>
              <a:gd name="connsiteY87" fmla="*/ 11440 h 11440"/>
              <a:gd name="connsiteX88" fmla="*/ 2355489 w 4537296"/>
              <a:gd name="connsiteY88" fmla="*/ 5720 h 11440"/>
              <a:gd name="connsiteX89" fmla="*/ 2361197 w 4537296"/>
              <a:gd name="connsiteY89" fmla="*/ 0 h 11440"/>
              <a:gd name="connsiteX90" fmla="*/ 2180583 w 4537296"/>
              <a:gd name="connsiteY90" fmla="*/ 0 h 11440"/>
              <a:gd name="connsiteX91" fmla="*/ 2270917 w 4537296"/>
              <a:gd name="connsiteY91" fmla="*/ 0 h 11440"/>
              <a:gd name="connsiteX92" fmla="*/ 2276625 w 4537296"/>
              <a:gd name="connsiteY92" fmla="*/ 5720 h 11440"/>
              <a:gd name="connsiteX93" fmla="*/ 2270917 w 4537296"/>
              <a:gd name="connsiteY93" fmla="*/ 11440 h 11440"/>
              <a:gd name="connsiteX94" fmla="*/ 2180583 w 4537296"/>
              <a:gd name="connsiteY94" fmla="*/ 11440 h 11440"/>
              <a:gd name="connsiteX95" fmla="*/ 2174875 w 4537296"/>
              <a:gd name="connsiteY95" fmla="*/ 5720 h 11440"/>
              <a:gd name="connsiteX96" fmla="*/ 2180583 w 4537296"/>
              <a:gd name="connsiteY96" fmla="*/ 0 h 11440"/>
              <a:gd name="connsiteX97" fmla="*/ 1997804 w 4537296"/>
              <a:gd name="connsiteY97" fmla="*/ 0 h 11440"/>
              <a:gd name="connsiteX98" fmla="*/ 2088139 w 4537296"/>
              <a:gd name="connsiteY98" fmla="*/ 0 h 11440"/>
              <a:gd name="connsiteX99" fmla="*/ 2093847 w 4537296"/>
              <a:gd name="connsiteY99" fmla="*/ 5720 h 11440"/>
              <a:gd name="connsiteX100" fmla="*/ 2088139 w 4537296"/>
              <a:gd name="connsiteY100" fmla="*/ 11440 h 11440"/>
              <a:gd name="connsiteX101" fmla="*/ 1997804 w 4537296"/>
              <a:gd name="connsiteY101" fmla="*/ 11440 h 11440"/>
              <a:gd name="connsiteX102" fmla="*/ 1992097 w 4537296"/>
              <a:gd name="connsiteY102" fmla="*/ 5720 h 11440"/>
              <a:gd name="connsiteX103" fmla="*/ 1997804 w 4537296"/>
              <a:gd name="connsiteY103" fmla="*/ 0 h 11440"/>
              <a:gd name="connsiteX104" fmla="*/ 1817190 w 4537296"/>
              <a:gd name="connsiteY104" fmla="*/ 0 h 11440"/>
              <a:gd name="connsiteX105" fmla="*/ 1907525 w 4537296"/>
              <a:gd name="connsiteY105" fmla="*/ 0 h 11440"/>
              <a:gd name="connsiteX106" fmla="*/ 1913232 w 4537296"/>
              <a:gd name="connsiteY106" fmla="*/ 5720 h 11440"/>
              <a:gd name="connsiteX107" fmla="*/ 1907525 w 4537296"/>
              <a:gd name="connsiteY107" fmla="*/ 11440 h 11440"/>
              <a:gd name="connsiteX108" fmla="*/ 1817190 w 4537296"/>
              <a:gd name="connsiteY108" fmla="*/ 11440 h 11440"/>
              <a:gd name="connsiteX109" fmla="*/ 1811482 w 4537296"/>
              <a:gd name="connsiteY109" fmla="*/ 5720 h 11440"/>
              <a:gd name="connsiteX110" fmla="*/ 1817190 w 4537296"/>
              <a:gd name="connsiteY110" fmla="*/ 0 h 11440"/>
              <a:gd name="connsiteX111" fmla="*/ 1636576 w 4537296"/>
              <a:gd name="connsiteY111" fmla="*/ 0 h 11440"/>
              <a:gd name="connsiteX112" fmla="*/ 1726910 w 4537296"/>
              <a:gd name="connsiteY112" fmla="*/ 0 h 11440"/>
              <a:gd name="connsiteX113" fmla="*/ 1732618 w 4537296"/>
              <a:gd name="connsiteY113" fmla="*/ 5720 h 11440"/>
              <a:gd name="connsiteX114" fmla="*/ 1726910 w 4537296"/>
              <a:gd name="connsiteY114" fmla="*/ 11440 h 11440"/>
              <a:gd name="connsiteX115" fmla="*/ 1636576 w 4537296"/>
              <a:gd name="connsiteY115" fmla="*/ 11440 h 11440"/>
              <a:gd name="connsiteX116" fmla="*/ 1630868 w 4537296"/>
              <a:gd name="connsiteY116" fmla="*/ 5720 h 11440"/>
              <a:gd name="connsiteX117" fmla="*/ 1636576 w 4537296"/>
              <a:gd name="connsiteY117" fmla="*/ 0 h 11440"/>
              <a:gd name="connsiteX118" fmla="*/ 1455961 w 4537296"/>
              <a:gd name="connsiteY118" fmla="*/ 0 h 11440"/>
              <a:gd name="connsiteX119" fmla="*/ 1546296 w 4537296"/>
              <a:gd name="connsiteY119" fmla="*/ 0 h 11440"/>
              <a:gd name="connsiteX120" fmla="*/ 1552004 w 4537296"/>
              <a:gd name="connsiteY120" fmla="*/ 5720 h 11440"/>
              <a:gd name="connsiteX121" fmla="*/ 1546296 w 4537296"/>
              <a:gd name="connsiteY121" fmla="*/ 11440 h 11440"/>
              <a:gd name="connsiteX122" fmla="*/ 1455961 w 4537296"/>
              <a:gd name="connsiteY122" fmla="*/ 11440 h 11440"/>
              <a:gd name="connsiteX123" fmla="*/ 1450254 w 4537296"/>
              <a:gd name="connsiteY123" fmla="*/ 5720 h 11440"/>
              <a:gd name="connsiteX124" fmla="*/ 1455961 w 4537296"/>
              <a:gd name="connsiteY124" fmla="*/ 0 h 11440"/>
              <a:gd name="connsiteX125" fmla="*/ 1275347 w 4537296"/>
              <a:gd name="connsiteY125" fmla="*/ 0 h 11440"/>
              <a:gd name="connsiteX126" fmla="*/ 1365682 w 4537296"/>
              <a:gd name="connsiteY126" fmla="*/ 0 h 11440"/>
              <a:gd name="connsiteX127" fmla="*/ 1371389 w 4537296"/>
              <a:gd name="connsiteY127" fmla="*/ 5720 h 11440"/>
              <a:gd name="connsiteX128" fmla="*/ 1365682 w 4537296"/>
              <a:gd name="connsiteY128" fmla="*/ 11440 h 11440"/>
              <a:gd name="connsiteX129" fmla="*/ 1275347 w 4537296"/>
              <a:gd name="connsiteY129" fmla="*/ 11440 h 11440"/>
              <a:gd name="connsiteX130" fmla="*/ 1269639 w 4537296"/>
              <a:gd name="connsiteY130" fmla="*/ 5720 h 11440"/>
              <a:gd name="connsiteX131" fmla="*/ 1275347 w 4537296"/>
              <a:gd name="connsiteY131" fmla="*/ 0 h 11440"/>
              <a:gd name="connsiteX132" fmla="*/ 1094733 w 4537296"/>
              <a:gd name="connsiteY132" fmla="*/ 0 h 11440"/>
              <a:gd name="connsiteX133" fmla="*/ 1185067 w 4537296"/>
              <a:gd name="connsiteY133" fmla="*/ 0 h 11440"/>
              <a:gd name="connsiteX134" fmla="*/ 1190775 w 4537296"/>
              <a:gd name="connsiteY134" fmla="*/ 5720 h 11440"/>
              <a:gd name="connsiteX135" fmla="*/ 1185067 w 4537296"/>
              <a:gd name="connsiteY135" fmla="*/ 11440 h 11440"/>
              <a:gd name="connsiteX136" fmla="*/ 1094733 w 4537296"/>
              <a:gd name="connsiteY136" fmla="*/ 11440 h 11440"/>
              <a:gd name="connsiteX137" fmla="*/ 1089025 w 4537296"/>
              <a:gd name="connsiteY137" fmla="*/ 5720 h 11440"/>
              <a:gd name="connsiteX138" fmla="*/ 1094733 w 4537296"/>
              <a:gd name="connsiteY138" fmla="*/ 0 h 11440"/>
              <a:gd name="connsiteX139" fmla="*/ 908779 w 4537296"/>
              <a:gd name="connsiteY139" fmla="*/ 0 h 11440"/>
              <a:gd name="connsiteX140" fmla="*/ 999114 w 4537296"/>
              <a:gd name="connsiteY140" fmla="*/ 0 h 11440"/>
              <a:gd name="connsiteX141" fmla="*/ 1004822 w 4537296"/>
              <a:gd name="connsiteY141" fmla="*/ 5720 h 11440"/>
              <a:gd name="connsiteX142" fmla="*/ 999114 w 4537296"/>
              <a:gd name="connsiteY142" fmla="*/ 11440 h 11440"/>
              <a:gd name="connsiteX143" fmla="*/ 908779 w 4537296"/>
              <a:gd name="connsiteY143" fmla="*/ 11440 h 11440"/>
              <a:gd name="connsiteX144" fmla="*/ 903072 w 4537296"/>
              <a:gd name="connsiteY144" fmla="*/ 5720 h 11440"/>
              <a:gd name="connsiteX145" fmla="*/ 908779 w 4537296"/>
              <a:gd name="connsiteY145" fmla="*/ 0 h 11440"/>
              <a:gd name="connsiteX146" fmla="*/ 728165 w 4537296"/>
              <a:gd name="connsiteY146" fmla="*/ 0 h 11440"/>
              <a:gd name="connsiteX147" fmla="*/ 818500 w 4537296"/>
              <a:gd name="connsiteY147" fmla="*/ 0 h 11440"/>
              <a:gd name="connsiteX148" fmla="*/ 824207 w 4537296"/>
              <a:gd name="connsiteY148" fmla="*/ 5720 h 11440"/>
              <a:gd name="connsiteX149" fmla="*/ 818500 w 4537296"/>
              <a:gd name="connsiteY149" fmla="*/ 11440 h 11440"/>
              <a:gd name="connsiteX150" fmla="*/ 728165 w 4537296"/>
              <a:gd name="connsiteY150" fmla="*/ 11440 h 11440"/>
              <a:gd name="connsiteX151" fmla="*/ 722457 w 4537296"/>
              <a:gd name="connsiteY151" fmla="*/ 5720 h 11440"/>
              <a:gd name="connsiteX152" fmla="*/ 728165 w 4537296"/>
              <a:gd name="connsiteY152" fmla="*/ 0 h 11440"/>
              <a:gd name="connsiteX153" fmla="*/ 547551 w 4537296"/>
              <a:gd name="connsiteY153" fmla="*/ 0 h 11440"/>
              <a:gd name="connsiteX154" fmla="*/ 637885 w 4537296"/>
              <a:gd name="connsiteY154" fmla="*/ 0 h 11440"/>
              <a:gd name="connsiteX155" fmla="*/ 643593 w 4537296"/>
              <a:gd name="connsiteY155" fmla="*/ 5720 h 11440"/>
              <a:gd name="connsiteX156" fmla="*/ 637885 w 4537296"/>
              <a:gd name="connsiteY156" fmla="*/ 11440 h 11440"/>
              <a:gd name="connsiteX157" fmla="*/ 547551 w 4537296"/>
              <a:gd name="connsiteY157" fmla="*/ 11440 h 11440"/>
              <a:gd name="connsiteX158" fmla="*/ 541843 w 4537296"/>
              <a:gd name="connsiteY158" fmla="*/ 5720 h 11440"/>
              <a:gd name="connsiteX159" fmla="*/ 547551 w 4537296"/>
              <a:gd name="connsiteY159" fmla="*/ 0 h 11440"/>
              <a:gd name="connsiteX160" fmla="*/ 366936 w 4537296"/>
              <a:gd name="connsiteY160" fmla="*/ 0 h 11440"/>
              <a:gd name="connsiteX161" fmla="*/ 457271 w 4537296"/>
              <a:gd name="connsiteY161" fmla="*/ 0 h 11440"/>
              <a:gd name="connsiteX162" fmla="*/ 462979 w 4537296"/>
              <a:gd name="connsiteY162" fmla="*/ 5720 h 11440"/>
              <a:gd name="connsiteX163" fmla="*/ 457271 w 4537296"/>
              <a:gd name="connsiteY163" fmla="*/ 11440 h 11440"/>
              <a:gd name="connsiteX164" fmla="*/ 366936 w 4537296"/>
              <a:gd name="connsiteY164" fmla="*/ 11440 h 11440"/>
              <a:gd name="connsiteX165" fmla="*/ 361229 w 4537296"/>
              <a:gd name="connsiteY165" fmla="*/ 5720 h 11440"/>
              <a:gd name="connsiteX166" fmla="*/ 366936 w 4537296"/>
              <a:gd name="connsiteY166" fmla="*/ 0 h 11440"/>
              <a:gd name="connsiteX167" fmla="*/ 186322 w 4537296"/>
              <a:gd name="connsiteY167" fmla="*/ 0 h 11440"/>
              <a:gd name="connsiteX168" fmla="*/ 276657 w 4537296"/>
              <a:gd name="connsiteY168" fmla="*/ 0 h 11440"/>
              <a:gd name="connsiteX169" fmla="*/ 282364 w 4537296"/>
              <a:gd name="connsiteY169" fmla="*/ 5720 h 11440"/>
              <a:gd name="connsiteX170" fmla="*/ 276657 w 4537296"/>
              <a:gd name="connsiteY170" fmla="*/ 11440 h 11440"/>
              <a:gd name="connsiteX171" fmla="*/ 186322 w 4537296"/>
              <a:gd name="connsiteY171" fmla="*/ 11440 h 11440"/>
              <a:gd name="connsiteX172" fmla="*/ 180614 w 4537296"/>
              <a:gd name="connsiteY172" fmla="*/ 5720 h 11440"/>
              <a:gd name="connsiteX173" fmla="*/ 186322 w 4537296"/>
              <a:gd name="connsiteY173" fmla="*/ 0 h 11440"/>
              <a:gd name="connsiteX174" fmla="*/ 5708 w 4537296"/>
              <a:gd name="connsiteY174" fmla="*/ 0 h 11440"/>
              <a:gd name="connsiteX175" fmla="*/ 96042 w 4537296"/>
              <a:gd name="connsiteY175" fmla="*/ 0 h 11440"/>
              <a:gd name="connsiteX176" fmla="*/ 101750 w 4537296"/>
              <a:gd name="connsiteY176" fmla="*/ 5720 h 11440"/>
              <a:gd name="connsiteX177" fmla="*/ 96042 w 4537296"/>
              <a:gd name="connsiteY177" fmla="*/ 11440 h 11440"/>
              <a:gd name="connsiteX178" fmla="*/ 5708 w 4537296"/>
              <a:gd name="connsiteY178" fmla="*/ 11440 h 11440"/>
              <a:gd name="connsiteX179" fmla="*/ 0 w 4537296"/>
              <a:gd name="connsiteY179" fmla="*/ 5720 h 11440"/>
              <a:gd name="connsiteX180" fmla="*/ 5708 w 4537296"/>
              <a:gd name="connsiteY180" fmla="*/ 0 h 1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537296" h="11440">
                <a:moveTo>
                  <a:pt x="4526479" y="0"/>
                </a:moveTo>
                <a:lnTo>
                  <a:pt x="4537296" y="0"/>
                </a:lnTo>
                <a:lnTo>
                  <a:pt x="4537296" y="11440"/>
                </a:lnTo>
                <a:lnTo>
                  <a:pt x="4526479" y="11440"/>
                </a:lnTo>
                <a:cubicBezTo>
                  <a:pt x="4523351" y="11440"/>
                  <a:pt x="4520771" y="8881"/>
                  <a:pt x="4520771" y="5720"/>
                </a:cubicBezTo>
                <a:cubicBezTo>
                  <a:pt x="4520771" y="2559"/>
                  <a:pt x="4523351" y="0"/>
                  <a:pt x="4526479" y="0"/>
                </a:cubicBezTo>
                <a:close/>
                <a:moveTo>
                  <a:pt x="4345865" y="0"/>
                </a:moveTo>
                <a:lnTo>
                  <a:pt x="4436199" y="0"/>
                </a:lnTo>
                <a:cubicBezTo>
                  <a:pt x="4439328" y="0"/>
                  <a:pt x="4441907" y="2559"/>
                  <a:pt x="4441907" y="5720"/>
                </a:cubicBezTo>
                <a:cubicBezTo>
                  <a:pt x="4441907" y="8881"/>
                  <a:pt x="4439328" y="11440"/>
                  <a:pt x="4436199" y="11440"/>
                </a:cubicBezTo>
                <a:lnTo>
                  <a:pt x="4345865" y="11440"/>
                </a:lnTo>
                <a:cubicBezTo>
                  <a:pt x="4342737" y="11440"/>
                  <a:pt x="4340157" y="8881"/>
                  <a:pt x="4340157" y="5720"/>
                </a:cubicBezTo>
                <a:cubicBezTo>
                  <a:pt x="4340157" y="2559"/>
                  <a:pt x="4342737" y="0"/>
                  <a:pt x="4345865" y="0"/>
                </a:cubicBezTo>
                <a:close/>
                <a:moveTo>
                  <a:pt x="4166992" y="0"/>
                </a:moveTo>
                <a:lnTo>
                  <a:pt x="4257326" y="0"/>
                </a:lnTo>
                <a:cubicBezTo>
                  <a:pt x="4260454" y="0"/>
                  <a:pt x="4263034" y="2559"/>
                  <a:pt x="4263034" y="5720"/>
                </a:cubicBezTo>
                <a:cubicBezTo>
                  <a:pt x="4263034" y="8881"/>
                  <a:pt x="4260454" y="11440"/>
                  <a:pt x="4257326" y="11440"/>
                </a:cubicBezTo>
                <a:lnTo>
                  <a:pt x="4166992" y="11440"/>
                </a:lnTo>
                <a:cubicBezTo>
                  <a:pt x="4163863" y="11440"/>
                  <a:pt x="4161284" y="8881"/>
                  <a:pt x="4161284" y="5720"/>
                </a:cubicBezTo>
                <a:cubicBezTo>
                  <a:pt x="4161284" y="2559"/>
                  <a:pt x="4163863" y="0"/>
                  <a:pt x="4166992" y="0"/>
                </a:cubicBezTo>
                <a:close/>
                <a:moveTo>
                  <a:pt x="3986377" y="0"/>
                </a:moveTo>
                <a:lnTo>
                  <a:pt x="4076712" y="0"/>
                </a:lnTo>
                <a:cubicBezTo>
                  <a:pt x="4079840" y="0"/>
                  <a:pt x="4082419" y="2559"/>
                  <a:pt x="4082419" y="5720"/>
                </a:cubicBezTo>
                <a:cubicBezTo>
                  <a:pt x="4082419" y="8881"/>
                  <a:pt x="4079840" y="11440"/>
                  <a:pt x="4076712" y="11440"/>
                </a:cubicBezTo>
                <a:lnTo>
                  <a:pt x="3986377" y="11440"/>
                </a:lnTo>
                <a:cubicBezTo>
                  <a:pt x="3983249" y="11440"/>
                  <a:pt x="3980670" y="8881"/>
                  <a:pt x="3980670" y="5720"/>
                </a:cubicBezTo>
                <a:cubicBezTo>
                  <a:pt x="3980670" y="2559"/>
                  <a:pt x="3983249" y="0"/>
                  <a:pt x="3986377" y="0"/>
                </a:cubicBezTo>
                <a:close/>
                <a:moveTo>
                  <a:pt x="3805763" y="0"/>
                </a:moveTo>
                <a:lnTo>
                  <a:pt x="3896097" y="0"/>
                </a:lnTo>
                <a:cubicBezTo>
                  <a:pt x="3899226" y="0"/>
                  <a:pt x="3901805" y="2559"/>
                  <a:pt x="3901805" y="5720"/>
                </a:cubicBezTo>
                <a:cubicBezTo>
                  <a:pt x="3901805" y="8881"/>
                  <a:pt x="3899226" y="11440"/>
                  <a:pt x="3896097" y="11440"/>
                </a:cubicBezTo>
                <a:lnTo>
                  <a:pt x="3805763" y="11440"/>
                </a:lnTo>
                <a:cubicBezTo>
                  <a:pt x="3802635" y="11440"/>
                  <a:pt x="3800055" y="8881"/>
                  <a:pt x="3800055" y="5720"/>
                </a:cubicBezTo>
                <a:cubicBezTo>
                  <a:pt x="3800055" y="2559"/>
                  <a:pt x="3802635" y="0"/>
                  <a:pt x="3805763" y="0"/>
                </a:cubicBezTo>
                <a:close/>
                <a:moveTo>
                  <a:pt x="3625148" y="0"/>
                </a:moveTo>
                <a:lnTo>
                  <a:pt x="3715483" y="0"/>
                </a:lnTo>
                <a:cubicBezTo>
                  <a:pt x="3718611" y="0"/>
                  <a:pt x="3721191" y="2559"/>
                  <a:pt x="3721191" y="5720"/>
                </a:cubicBezTo>
                <a:cubicBezTo>
                  <a:pt x="3721191" y="8881"/>
                  <a:pt x="3718611" y="11440"/>
                  <a:pt x="3715483" y="11440"/>
                </a:cubicBezTo>
                <a:lnTo>
                  <a:pt x="3625148" y="11440"/>
                </a:lnTo>
                <a:cubicBezTo>
                  <a:pt x="3622020" y="11440"/>
                  <a:pt x="3619441" y="8881"/>
                  <a:pt x="3619441" y="5720"/>
                </a:cubicBezTo>
                <a:cubicBezTo>
                  <a:pt x="3619441" y="2559"/>
                  <a:pt x="3622020" y="0"/>
                  <a:pt x="3625148" y="0"/>
                </a:cubicBezTo>
                <a:close/>
                <a:moveTo>
                  <a:pt x="3444534" y="0"/>
                </a:moveTo>
                <a:lnTo>
                  <a:pt x="3534869" y="0"/>
                </a:lnTo>
                <a:cubicBezTo>
                  <a:pt x="3537997" y="0"/>
                  <a:pt x="3540576" y="2559"/>
                  <a:pt x="3540576" y="5720"/>
                </a:cubicBezTo>
                <a:cubicBezTo>
                  <a:pt x="3540576" y="8881"/>
                  <a:pt x="3537997" y="11440"/>
                  <a:pt x="3534869" y="11440"/>
                </a:cubicBezTo>
                <a:lnTo>
                  <a:pt x="3444534" y="11440"/>
                </a:lnTo>
                <a:cubicBezTo>
                  <a:pt x="3441406" y="11440"/>
                  <a:pt x="3438826" y="8881"/>
                  <a:pt x="3438826" y="5720"/>
                </a:cubicBezTo>
                <a:cubicBezTo>
                  <a:pt x="3438826" y="2559"/>
                  <a:pt x="3441406" y="0"/>
                  <a:pt x="3444534" y="0"/>
                </a:cubicBezTo>
                <a:close/>
                <a:moveTo>
                  <a:pt x="3263920" y="0"/>
                </a:moveTo>
                <a:lnTo>
                  <a:pt x="3354254" y="0"/>
                </a:lnTo>
                <a:cubicBezTo>
                  <a:pt x="3357383" y="0"/>
                  <a:pt x="3359962" y="2559"/>
                  <a:pt x="3359962" y="5720"/>
                </a:cubicBezTo>
                <a:cubicBezTo>
                  <a:pt x="3359962" y="8881"/>
                  <a:pt x="3357383" y="11440"/>
                  <a:pt x="3354254" y="11440"/>
                </a:cubicBezTo>
                <a:lnTo>
                  <a:pt x="3263920" y="11440"/>
                </a:lnTo>
                <a:cubicBezTo>
                  <a:pt x="3260792" y="11440"/>
                  <a:pt x="3258212" y="8881"/>
                  <a:pt x="3258212" y="5720"/>
                </a:cubicBezTo>
                <a:cubicBezTo>
                  <a:pt x="3258212" y="2559"/>
                  <a:pt x="3260792" y="0"/>
                  <a:pt x="3263920" y="0"/>
                </a:cubicBezTo>
                <a:close/>
                <a:moveTo>
                  <a:pt x="3083655" y="0"/>
                </a:moveTo>
                <a:lnTo>
                  <a:pt x="3173989" y="0"/>
                </a:lnTo>
                <a:cubicBezTo>
                  <a:pt x="3177117" y="0"/>
                  <a:pt x="3179697" y="2559"/>
                  <a:pt x="3179697" y="5720"/>
                </a:cubicBezTo>
                <a:cubicBezTo>
                  <a:pt x="3179697" y="8881"/>
                  <a:pt x="3177117" y="11440"/>
                  <a:pt x="3173989" y="11440"/>
                </a:cubicBezTo>
                <a:lnTo>
                  <a:pt x="3083655" y="11440"/>
                </a:lnTo>
                <a:cubicBezTo>
                  <a:pt x="3080526" y="11440"/>
                  <a:pt x="3077947" y="8881"/>
                  <a:pt x="3077947" y="5720"/>
                </a:cubicBezTo>
                <a:cubicBezTo>
                  <a:pt x="3077947" y="2559"/>
                  <a:pt x="3080526" y="0"/>
                  <a:pt x="3083655" y="0"/>
                </a:cubicBezTo>
                <a:close/>
                <a:moveTo>
                  <a:pt x="2903040" y="0"/>
                </a:moveTo>
                <a:lnTo>
                  <a:pt x="2993375" y="0"/>
                </a:lnTo>
                <a:cubicBezTo>
                  <a:pt x="2996503" y="0"/>
                  <a:pt x="2999082" y="2559"/>
                  <a:pt x="2999082" y="5720"/>
                </a:cubicBezTo>
                <a:cubicBezTo>
                  <a:pt x="2999082" y="8881"/>
                  <a:pt x="2996503" y="11440"/>
                  <a:pt x="2993375" y="11440"/>
                </a:cubicBezTo>
                <a:lnTo>
                  <a:pt x="2903040" y="11440"/>
                </a:lnTo>
                <a:cubicBezTo>
                  <a:pt x="2899912" y="11440"/>
                  <a:pt x="2897332" y="8881"/>
                  <a:pt x="2897332" y="5720"/>
                </a:cubicBezTo>
                <a:cubicBezTo>
                  <a:pt x="2897332" y="2559"/>
                  <a:pt x="2899912" y="0"/>
                  <a:pt x="2903040" y="0"/>
                </a:cubicBezTo>
                <a:close/>
                <a:moveTo>
                  <a:pt x="2722426" y="0"/>
                </a:moveTo>
                <a:lnTo>
                  <a:pt x="2812760" y="0"/>
                </a:lnTo>
                <a:cubicBezTo>
                  <a:pt x="2815889" y="0"/>
                  <a:pt x="2818468" y="2559"/>
                  <a:pt x="2818468" y="5720"/>
                </a:cubicBezTo>
                <a:cubicBezTo>
                  <a:pt x="2818468" y="8881"/>
                  <a:pt x="2815889" y="11440"/>
                  <a:pt x="2812760" y="11440"/>
                </a:cubicBezTo>
                <a:lnTo>
                  <a:pt x="2722426" y="11440"/>
                </a:lnTo>
                <a:cubicBezTo>
                  <a:pt x="2719298" y="11440"/>
                  <a:pt x="2716718" y="8881"/>
                  <a:pt x="2716718" y="5720"/>
                </a:cubicBezTo>
                <a:cubicBezTo>
                  <a:pt x="2716718" y="2559"/>
                  <a:pt x="2719298" y="0"/>
                  <a:pt x="2722426" y="0"/>
                </a:cubicBezTo>
                <a:close/>
                <a:moveTo>
                  <a:pt x="2541811" y="0"/>
                </a:moveTo>
                <a:lnTo>
                  <a:pt x="2632146" y="0"/>
                </a:lnTo>
                <a:cubicBezTo>
                  <a:pt x="2635274" y="0"/>
                  <a:pt x="2637854" y="2559"/>
                  <a:pt x="2637854" y="5720"/>
                </a:cubicBezTo>
                <a:cubicBezTo>
                  <a:pt x="2637854" y="8881"/>
                  <a:pt x="2635274" y="11440"/>
                  <a:pt x="2632146" y="11440"/>
                </a:cubicBezTo>
                <a:lnTo>
                  <a:pt x="2541811" y="11440"/>
                </a:lnTo>
                <a:cubicBezTo>
                  <a:pt x="2538683" y="11440"/>
                  <a:pt x="2536104" y="8881"/>
                  <a:pt x="2536104" y="5720"/>
                </a:cubicBezTo>
                <a:cubicBezTo>
                  <a:pt x="2536104" y="2559"/>
                  <a:pt x="2538683" y="0"/>
                  <a:pt x="2541811" y="0"/>
                </a:cubicBezTo>
                <a:close/>
                <a:moveTo>
                  <a:pt x="2361197" y="0"/>
                </a:moveTo>
                <a:lnTo>
                  <a:pt x="2451532" y="0"/>
                </a:lnTo>
                <a:cubicBezTo>
                  <a:pt x="2454660" y="0"/>
                  <a:pt x="2457239" y="2559"/>
                  <a:pt x="2457239" y="5720"/>
                </a:cubicBezTo>
                <a:cubicBezTo>
                  <a:pt x="2457239" y="8881"/>
                  <a:pt x="2454660" y="11440"/>
                  <a:pt x="2451532" y="11440"/>
                </a:cubicBezTo>
                <a:lnTo>
                  <a:pt x="2361197" y="11440"/>
                </a:lnTo>
                <a:cubicBezTo>
                  <a:pt x="2358069" y="11440"/>
                  <a:pt x="2355489" y="8881"/>
                  <a:pt x="2355489" y="5720"/>
                </a:cubicBezTo>
                <a:cubicBezTo>
                  <a:pt x="2355489" y="2559"/>
                  <a:pt x="2358069" y="0"/>
                  <a:pt x="2361197" y="0"/>
                </a:cubicBezTo>
                <a:close/>
                <a:moveTo>
                  <a:pt x="2180583" y="0"/>
                </a:moveTo>
                <a:lnTo>
                  <a:pt x="2270917" y="0"/>
                </a:lnTo>
                <a:cubicBezTo>
                  <a:pt x="2274046" y="0"/>
                  <a:pt x="2276625" y="2559"/>
                  <a:pt x="2276625" y="5720"/>
                </a:cubicBezTo>
                <a:cubicBezTo>
                  <a:pt x="2276625" y="8881"/>
                  <a:pt x="2274046" y="11440"/>
                  <a:pt x="2270917" y="11440"/>
                </a:cubicBezTo>
                <a:lnTo>
                  <a:pt x="2180583" y="11440"/>
                </a:lnTo>
                <a:cubicBezTo>
                  <a:pt x="2177454" y="11440"/>
                  <a:pt x="2174875" y="8881"/>
                  <a:pt x="2174875" y="5720"/>
                </a:cubicBezTo>
                <a:cubicBezTo>
                  <a:pt x="2174875" y="2559"/>
                  <a:pt x="2177454" y="0"/>
                  <a:pt x="2180583" y="0"/>
                </a:cubicBezTo>
                <a:close/>
                <a:moveTo>
                  <a:pt x="1997804" y="0"/>
                </a:moveTo>
                <a:lnTo>
                  <a:pt x="2088139" y="0"/>
                </a:lnTo>
                <a:cubicBezTo>
                  <a:pt x="2091267" y="0"/>
                  <a:pt x="2093847" y="2559"/>
                  <a:pt x="2093847" y="5720"/>
                </a:cubicBezTo>
                <a:cubicBezTo>
                  <a:pt x="2093847" y="8881"/>
                  <a:pt x="2091267" y="11440"/>
                  <a:pt x="2088139" y="11440"/>
                </a:cubicBezTo>
                <a:lnTo>
                  <a:pt x="1997804" y="11440"/>
                </a:lnTo>
                <a:cubicBezTo>
                  <a:pt x="1994676" y="11440"/>
                  <a:pt x="1992097" y="8881"/>
                  <a:pt x="1992097" y="5720"/>
                </a:cubicBezTo>
                <a:cubicBezTo>
                  <a:pt x="1992097" y="2559"/>
                  <a:pt x="1994676" y="0"/>
                  <a:pt x="1997804" y="0"/>
                </a:cubicBezTo>
                <a:close/>
                <a:moveTo>
                  <a:pt x="1817190" y="0"/>
                </a:moveTo>
                <a:lnTo>
                  <a:pt x="1907525" y="0"/>
                </a:lnTo>
                <a:cubicBezTo>
                  <a:pt x="1910653" y="0"/>
                  <a:pt x="1913232" y="2559"/>
                  <a:pt x="1913232" y="5720"/>
                </a:cubicBezTo>
                <a:cubicBezTo>
                  <a:pt x="1913232" y="8881"/>
                  <a:pt x="1910653" y="11440"/>
                  <a:pt x="1907525" y="11440"/>
                </a:cubicBezTo>
                <a:lnTo>
                  <a:pt x="1817190" y="11440"/>
                </a:lnTo>
                <a:cubicBezTo>
                  <a:pt x="1814062" y="11440"/>
                  <a:pt x="1811482" y="8881"/>
                  <a:pt x="1811482" y="5720"/>
                </a:cubicBezTo>
                <a:cubicBezTo>
                  <a:pt x="1811482" y="2559"/>
                  <a:pt x="1814062" y="0"/>
                  <a:pt x="1817190" y="0"/>
                </a:cubicBezTo>
                <a:close/>
                <a:moveTo>
                  <a:pt x="1636576" y="0"/>
                </a:moveTo>
                <a:lnTo>
                  <a:pt x="1726910" y="0"/>
                </a:lnTo>
                <a:cubicBezTo>
                  <a:pt x="1730039" y="0"/>
                  <a:pt x="1732618" y="2559"/>
                  <a:pt x="1732618" y="5720"/>
                </a:cubicBezTo>
                <a:cubicBezTo>
                  <a:pt x="1732618" y="8881"/>
                  <a:pt x="1730039" y="11440"/>
                  <a:pt x="1726910" y="11440"/>
                </a:cubicBezTo>
                <a:lnTo>
                  <a:pt x="1636576" y="11440"/>
                </a:lnTo>
                <a:cubicBezTo>
                  <a:pt x="1633447" y="11440"/>
                  <a:pt x="1630868" y="8881"/>
                  <a:pt x="1630868" y="5720"/>
                </a:cubicBezTo>
                <a:cubicBezTo>
                  <a:pt x="1630868" y="2559"/>
                  <a:pt x="1633447" y="0"/>
                  <a:pt x="1636576" y="0"/>
                </a:cubicBezTo>
                <a:close/>
                <a:moveTo>
                  <a:pt x="1455961" y="0"/>
                </a:moveTo>
                <a:lnTo>
                  <a:pt x="1546296" y="0"/>
                </a:lnTo>
                <a:cubicBezTo>
                  <a:pt x="1549424" y="0"/>
                  <a:pt x="1552004" y="2559"/>
                  <a:pt x="1552004" y="5720"/>
                </a:cubicBezTo>
                <a:cubicBezTo>
                  <a:pt x="1552004" y="8881"/>
                  <a:pt x="1549424" y="11440"/>
                  <a:pt x="1546296" y="11440"/>
                </a:cubicBezTo>
                <a:lnTo>
                  <a:pt x="1455961" y="11440"/>
                </a:lnTo>
                <a:cubicBezTo>
                  <a:pt x="1452833" y="11440"/>
                  <a:pt x="1450254" y="8881"/>
                  <a:pt x="1450254" y="5720"/>
                </a:cubicBezTo>
                <a:cubicBezTo>
                  <a:pt x="1450254" y="2559"/>
                  <a:pt x="1452833" y="0"/>
                  <a:pt x="1455961" y="0"/>
                </a:cubicBezTo>
                <a:close/>
                <a:moveTo>
                  <a:pt x="1275347" y="0"/>
                </a:moveTo>
                <a:lnTo>
                  <a:pt x="1365682" y="0"/>
                </a:lnTo>
                <a:cubicBezTo>
                  <a:pt x="1368810" y="0"/>
                  <a:pt x="1371389" y="2559"/>
                  <a:pt x="1371389" y="5720"/>
                </a:cubicBezTo>
                <a:cubicBezTo>
                  <a:pt x="1371389" y="8881"/>
                  <a:pt x="1368810" y="11440"/>
                  <a:pt x="1365682" y="11440"/>
                </a:cubicBezTo>
                <a:lnTo>
                  <a:pt x="1275347" y="11440"/>
                </a:lnTo>
                <a:cubicBezTo>
                  <a:pt x="1272219" y="11440"/>
                  <a:pt x="1269639" y="8881"/>
                  <a:pt x="1269639" y="5720"/>
                </a:cubicBezTo>
                <a:cubicBezTo>
                  <a:pt x="1269639" y="2559"/>
                  <a:pt x="1272219" y="0"/>
                  <a:pt x="1275347" y="0"/>
                </a:cubicBezTo>
                <a:close/>
                <a:moveTo>
                  <a:pt x="1094733" y="0"/>
                </a:moveTo>
                <a:lnTo>
                  <a:pt x="1185067" y="0"/>
                </a:lnTo>
                <a:cubicBezTo>
                  <a:pt x="1188196" y="0"/>
                  <a:pt x="1190775" y="2559"/>
                  <a:pt x="1190775" y="5720"/>
                </a:cubicBezTo>
                <a:cubicBezTo>
                  <a:pt x="1190775" y="8881"/>
                  <a:pt x="1188196" y="11440"/>
                  <a:pt x="1185067" y="11440"/>
                </a:cubicBezTo>
                <a:lnTo>
                  <a:pt x="1094733" y="11440"/>
                </a:lnTo>
                <a:cubicBezTo>
                  <a:pt x="1091604" y="11440"/>
                  <a:pt x="1089025" y="8881"/>
                  <a:pt x="1089025" y="5720"/>
                </a:cubicBezTo>
                <a:cubicBezTo>
                  <a:pt x="1089025" y="2559"/>
                  <a:pt x="1091604" y="0"/>
                  <a:pt x="1094733" y="0"/>
                </a:cubicBezTo>
                <a:close/>
                <a:moveTo>
                  <a:pt x="908779" y="0"/>
                </a:moveTo>
                <a:lnTo>
                  <a:pt x="999114" y="0"/>
                </a:lnTo>
                <a:cubicBezTo>
                  <a:pt x="1002242" y="0"/>
                  <a:pt x="1004822" y="2559"/>
                  <a:pt x="1004822" y="5720"/>
                </a:cubicBezTo>
                <a:cubicBezTo>
                  <a:pt x="1004822" y="8881"/>
                  <a:pt x="1002242" y="11440"/>
                  <a:pt x="999114" y="11440"/>
                </a:cubicBezTo>
                <a:lnTo>
                  <a:pt x="908779" y="11440"/>
                </a:lnTo>
                <a:cubicBezTo>
                  <a:pt x="905651" y="11440"/>
                  <a:pt x="903072" y="8881"/>
                  <a:pt x="903072" y="5720"/>
                </a:cubicBezTo>
                <a:cubicBezTo>
                  <a:pt x="903072" y="2559"/>
                  <a:pt x="905651" y="0"/>
                  <a:pt x="908779" y="0"/>
                </a:cubicBezTo>
                <a:close/>
                <a:moveTo>
                  <a:pt x="728165" y="0"/>
                </a:moveTo>
                <a:lnTo>
                  <a:pt x="818500" y="0"/>
                </a:lnTo>
                <a:cubicBezTo>
                  <a:pt x="821628" y="0"/>
                  <a:pt x="824207" y="2559"/>
                  <a:pt x="824207" y="5720"/>
                </a:cubicBezTo>
                <a:cubicBezTo>
                  <a:pt x="824207" y="8881"/>
                  <a:pt x="821628" y="11440"/>
                  <a:pt x="818500" y="11440"/>
                </a:cubicBezTo>
                <a:lnTo>
                  <a:pt x="728165" y="11440"/>
                </a:lnTo>
                <a:cubicBezTo>
                  <a:pt x="725037" y="11440"/>
                  <a:pt x="722457" y="8881"/>
                  <a:pt x="722457" y="5720"/>
                </a:cubicBezTo>
                <a:cubicBezTo>
                  <a:pt x="722457" y="2559"/>
                  <a:pt x="725037" y="0"/>
                  <a:pt x="728165" y="0"/>
                </a:cubicBezTo>
                <a:close/>
                <a:moveTo>
                  <a:pt x="547551" y="0"/>
                </a:moveTo>
                <a:lnTo>
                  <a:pt x="637885" y="0"/>
                </a:lnTo>
                <a:cubicBezTo>
                  <a:pt x="641014" y="0"/>
                  <a:pt x="643593" y="2559"/>
                  <a:pt x="643593" y="5720"/>
                </a:cubicBezTo>
                <a:cubicBezTo>
                  <a:pt x="643593" y="8881"/>
                  <a:pt x="641014" y="11440"/>
                  <a:pt x="637885" y="11440"/>
                </a:cubicBezTo>
                <a:lnTo>
                  <a:pt x="547551" y="11440"/>
                </a:lnTo>
                <a:cubicBezTo>
                  <a:pt x="544422" y="11440"/>
                  <a:pt x="541843" y="8881"/>
                  <a:pt x="541843" y="5720"/>
                </a:cubicBezTo>
                <a:cubicBezTo>
                  <a:pt x="541843" y="2559"/>
                  <a:pt x="544422" y="0"/>
                  <a:pt x="547551" y="0"/>
                </a:cubicBezTo>
                <a:close/>
                <a:moveTo>
                  <a:pt x="366936" y="0"/>
                </a:moveTo>
                <a:lnTo>
                  <a:pt x="457271" y="0"/>
                </a:lnTo>
                <a:cubicBezTo>
                  <a:pt x="460399" y="0"/>
                  <a:pt x="462979" y="2559"/>
                  <a:pt x="462979" y="5720"/>
                </a:cubicBezTo>
                <a:cubicBezTo>
                  <a:pt x="462979" y="8881"/>
                  <a:pt x="460399" y="11440"/>
                  <a:pt x="457271" y="11440"/>
                </a:cubicBezTo>
                <a:lnTo>
                  <a:pt x="366936" y="11440"/>
                </a:lnTo>
                <a:cubicBezTo>
                  <a:pt x="363808" y="11440"/>
                  <a:pt x="361229" y="8881"/>
                  <a:pt x="361229" y="5720"/>
                </a:cubicBezTo>
                <a:cubicBezTo>
                  <a:pt x="361229" y="2559"/>
                  <a:pt x="363808" y="0"/>
                  <a:pt x="366936" y="0"/>
                </a:cubicBezTo>
                <a:close/>
                <a:moveTo>
                  <a:pt x="186322" y="0"/>
                </a:moveTo>
                <a:lnTo>
                  <a:pt x="276657" y="0"/>
                </a:lnTo>
                <a:cubicBezTo>
                  <a:pt x="279785" y="0"/>
                  <a:pt x="282364" y="2559"/>
                  <a:pt x="282364" y="5720"/>
                </a:cubicBezTo>
                <a:cubicBezTo>
                  <a:pt x="282364" y="8881"/>
                  <a:pt x="279785" y="11440"/>
                  <a:pt x="276657" y="11440"/>
                </a:cubicBezTo>
                <a:lnTo>
                  <a:pt x="186322" y="11440"/>
                </a:lnTo>
                <a:cubicBezTo>
                  <a:pt x="183194" y="11440"/>
                  <a:pt x="180614" y="8881"/>
                  <a:pt x="180614" y="5720"/>
                </a:cubicBezTo>
                <a:cubicBezTo>
                  <a:pt x="180614" y="2559"/>
                  <a:pt x="183194" y="0"/>
                  <a:pt x="186322" y="0"/>
                </a:cubicBezTo>
                <a:close/>
                <a:moveTo>
                  <a:pt x="5708" y="0"/>
                </a:moveTo>
                <a:lnTo>
                  <a:pt x="96042" y="0"/>
                </a:lnTo>
                <a:cubicBezTo>
                  <a:pt x="99171" y="0"/>
                  <a:pt x="101750" y="2559"/>
                  <a:pt x="101750" y="5720"/>
                </a:cubicBezTo>
                <a:cubicBezTo>
                  <a:pt x="101750" y="8881"/>
                  <a:pt x="99171" y="11440"/>
                  <a:pt x="96042" y="11440"/>
                </a:cubicBezTo>
                <a:lnTo>
                  <a:pt x="5708" y="11440"/>
                </a:lnTo>
                <a:cubicBezTo>
                  <a:pt x="2579" y="11440"/>
                  <a:pt x="0" y="8881"/>
                  <a:pt x="0" y="5720"/>
                </a:cubicBezTo>
                <a:cubicBezTo>
                  <a:pt x="0" y="2559"/>
                  <a:pt x="2579" y="0"/>
                  <a:pt x="5708" y="0"/>
                </a:cubicBezTo>
                <a:close/>
              </a:path>
            </a:pathLst>
          </a:custGeom>
          <a:solidFill>
            <a:srgbClr val="FFFFFF"/>
          </a:solidFill>
          <a:ln w="9525">
            <a:solidFill>
              <a:schemeClr val="bg1"/>
            </a:solidFill>
            <a:miter lim="400000"/>
          </a:ln>
        </p:spPr>
        <p:txBody>
          <a:bodyPr wrap="square" lIns="22028" tIns="22028" rIns="22028" bIns="22028" anchor="ctr">
            <a:noAutofit/>
          </a:bodyPr>
          <a:lstStyle/>
          <a:p>
            <a:pPr>
              <a:defRPr sz="3000">
                <a:solidFill>
                  <a:srgbClr val="FFFFFF"/>
                </a:solidFill>
                <a:effectLst>
                  <a:outerShdw blurRad="38100" dist="12700" dir="5400000" rotWithShape="0">
                    <a:srgbClr val="000000">
                      <a:alpha val="50000"/>
                    </a:srgbClr>
                  </a:outerShdw>
                </a:effectLst>
              </a:defRPr>
            </a:pPr>
            <a:endParaRPr sz="1735"/>
          </a:p>
        </p:txBody>
      </p:sp>
      <p:sp>
        <p:nvSpPr>
          <p:cNvPr id="19" name="TextBox 18">
            <a:extLst>
              <a:ext uri="{FF2B5EF4-FFF2-40B4-BE49-F238E27FC236}">
                <a16:creationId xmlns:a16="http://schemas.microsoft.com/office/drawing/2014/main" id="{4E6F13D5-0BBD-4B24-AF55-5339168DCD3E}"/>
              </a:ext>
            </a:extLst>
          </p:cNvPr>
          <p:cNvSpPr txBox="1"/>
          <p:nvPr/>
        </p:nvSpPr>
        <p:spPr>
          <a:xfrm>
            <a:off x="7739115" y="5042378"/>
            <a:ext cx="3069170"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YOLO</a:t>
            </a:r>
          </a:p>
        </p:txBody>
      </p:sp>
      <p:pic>
        <p:nvPicPr>
          <p:cNvPr id="7" name="Graphic 6" descr="Checkmark with solid fill">
            <a:extLst>
              <a:ext uri="{FF2B5EF4-FFF2-40B4-BE49-F238E27FC236}">
                <a16:creationId xmlns:a16="http://schemas.microsoft.com/office/drawing/2014/main" id="{25BB5672-EA17-283B-0BE8-663C0AD53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41463" y="4974761"/>
            <a:ext cx="436949" cy="436949"/>
          </a:xfrm>
          <a:prstGeom prst="rect">
            <a:avLst/>
          </a:prstGeom>
        </p:spPr>
      </p:pic>
      <p:sp>
        <p:nvSpPr>
          <p:cNvPr id="28" name="TextBox 27">
            <a:extLst>
              <a:ext uri="{FF2B5EF4-FFF2-40B4-BE49-F238E27FC236}">
                <a16:creationId xmlns:a16="http://schemas.microsoft.com/office/drawing/2014/main" id="{83EC67FA-E899-4AEC-889E-3BD1AC9B14A4}"/>
              </a:ext>
            </a:extLst>
          </p:cNvPr>
          <p:cNvSpPr txBox="1"/>
          <p:nvPr/>
        </p:nvSpPr>
        <p:spPr>
          <a:xfrm>
            <a:off x="501244" y="2284000"/>
            <a:ext cx="4463355" cy="369332"/>
          </a:xfrm>
          <a:prstGeom prst="rect">
            <a:avLst/>
          </a:prstGeom>
          <a:noFill/>
        </p:spPr>
        <p:txBody>
          <a:bodyPr wrap="square" lIns="0" rIns="0" rtlCol="0" anchor="b">
            <a:spAutoFit/>
          </a:bodyPr>
          <a:lstStyle/>
          <a:p>
            <a:pPr algn="ctr"/>
            <a:r>
              <a:rPr lang="en-IN" b="1" dirty="0">
                <a:solidFill>
                  <a:srgbClr val="000000"/>
                </a:solidFill>
                <a:ea typeface="Open Sans" panose="020B0606030504020204" pitchFamily="34" charset="0"/>
                <a:cs typeface="Open Sans" panose="020B0606030504020204" pitchFamily="34" charset="0"/>
              </a:rPr>
              <a:t>R-CNN</a:t>
            </a:r>
          </a:p>
        </p:txBody>
      </p:sp>
    </p:spTree>
    <p:extLst>
      <p:ext uri="{BB962C8B-B14F-4D97-AF65-F5344CB8AC3E}">
        <p14:creationId xmlns:p14="http://schemas.microsoft.com/office/powerpoint/2010/main" val="393794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25" grpId="0"/>
      <p:bldP spid="34" grpId="0"/>
      <p:bldP spid="1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Summary</a:t>
            </a:r>
            <a:endParaRPr lang="en-IN" sz="2400" dirty="0">
              <a:solidFill>
                <a:srgbClr val="000000"/>
              </a:solidFill>
              <a:latin typeface="+mn-lt"/>
              <a:ea typeface="Open Sans" panose="020B0606030504020204" pitchFamily="34" charset="0"/>
              <a:cs typeface="Open Sans" panose="020B0606030504020204" pitchFamily="34" charset="0"/>
            </a:endParaRPr>
          </a:p>
        </p:txBody>
      </p:sp>
      <p:graphicFrame>
        <p:nvGraphicFramePr>
          <p:cNvPr id="6" name="Table 8">
            <a:extLst>
              <a:ext uri="{FF2B5EF4-FFF2-40B4-BE49-F238E27FC236}">
                <a16:creationId xmlns:a16="http://schemas.microsoft.com/office/drawing/2014/main" id="{54E39042-57A1-406D-4823-6D90606367A1}"/>
              </a:ext>
            </a:extLst>
          </p:cNvPr>
          <p:cNvGraphicFramePr>
            <a:graphicFrameLocks noGrp="1"/>
          </p:cNvGraphicFramePr>
          <p:nvPr>
            <p:extLst>
              <p:ext uri="{D42A27DB-BD31-4B8C-83A1-F6EECF244321}">
                <p14:modId xmlns:p14="http://schemas.microsoft.com/office/powerpoint/2010/main" val="3861676041"/>
              </p:ext>
            </p:extLst>
          </p:nvPr>
        </p:nvGraphicFramePr>
        <p:xfrm>
          <a:off x="534067" y="1144895"/>
          <a:ext cx="10907966" cy="4431746"/>
        </p:xfrm>
        <a:graphic>
          <a:graphicData uri="http://schemas.openxmlformats.org/drawingml/2006/table">
            <a:tbl>
              <a:tblPr firstRow="1" bandRow="1">
                <a:tableStyleId>{5C22544A-7EE6-4342-B048-85BDC9FD1C3A}</a:tableStyleId>
              </a:tblPr>
              <a:tblGrid>
                <a:gridCol w="1250455">
                  <a:extLst>
                    <a:ext uri="{9D8B030D-6E8A-4147-A177-3AD203B41FA5}">
                      <a16:colId xmlns:a16="http://schemas.microsoft.com/office/drawing/2014/main" val="1799567637"/>
                    </a:ext>
                  </a:extLst>
                </a:gridCol>
                <a:gridCol w="4203527">
                  <a:extLst>
                    <a:ext uri="{9D8B030D-6E8A-4147-A177-3AD203B41FA5}">
                      <a16:colId xmlns:a16="http://schemas.microsoft.com/office/drawing/2014/main" val="1077567957"/>
                    </a:ext>
                  </a:extLst>
                </a:gridCol>
                <a:gridCol w="2726992">
                  <a:extLst>
                    <a:ext uri="{9D8B030D-6E8A-4147-A177-3AD203B41FA5}">
                      <a16:colId xmlns:a16="http://schemas.microsoft.com/office/drawing/2014/main" val="1369091870"/>
                    </a:ext>
                  </a:extLst>
                </a:gridCol>
                <a:gridCol w="2726992">
                  <a:extLst>
                    <a:ext uri="{9D8B030D-6E8A-4147-A177-3AD203B41FA5}">
                      <a16:colId xmlns:a16="http://schemas.microsoft.com/office/drawing/2014/main" val="2540982024"/>
                    </a:ext>
                  </a:extLst>
                </a:gridCol>
              </a:tblGrid>
              <a:tr h="402886">
                <a:tc>
                  <a:txBody>
                    <a:bodyPr/>
                    <a:lstStyle/>
                    <a:p>
                      <a:pPr algn="ctr"/>
                      <a:r>
                        <a:rPr lang="en-US" dirty="0"/>
                        <a:t>S.no</a:t>
                      </a:r>
                    </a:p>
                  </a:txBody>
                  <a:tcPr/>
                </a:tc>
                <a:tc>
                  <a:txBody>
                    <a:bodyPr/>
                    <a:lstStyle/>
                    <a:p>
                      <a:pPr algn="ctr"/>
                      <a:r>
                        <a:rPr lang="en-US" dirty="0"/>
                        <a:t>Method</a:t>
                      </a:r>
                    </a:p>
                  </a:txBody>
                  <a:tcPr/>
                </a:tc>
                <a:tc>
                  <a:txBody>
                    <a:bodyPr/>
                    <a:lstStyle/>
                    <a:p>
                      <a:pPr algn="ctr"/>
                      <a:r>
                        <a:rPr lang="en-US" dirty="0" err="1"/>
                        <a:t>mAP</a:t>
                      </a:r>
                      <a:r>
                        <a:rPr lang="en-US" dirty="0"/>
                        <a:t> (%)</a:t>
                      </a:r>
                    </a:p>
                  </a:txBody>
                  <a:tcPr/>
                </a:tc>
                <a:tc>
                  <a:txBody>
                    <a:bodyPr/>
                    <a:lstStyle/>
                    <a:p>
                      <a:pPr algn="ctr"/>
                      <a:r>
                        <a:rPr lang="en-US" dirty="0"/>
                        <a:t>Speed (FPS)</a:t>
                      </a:r>
                    </a:p>
                  </a:txBody>
                  <a:tcPr/>
                </a:tc>
                <a:extLst>
                  <a:ext uri="{0D108BD9-81ED-4DB2-BD59-A6C34878D82A}">
                    <a16:rowId xmlns:a16="http://schemas.microsoft.com/office/drawing/2014/main" val="3814796503"/>
                  </a:ext>
                </a:extLst>
              </a:tr>
              <a:tr h="402886">
                <a:tc>
                  <a:txBody>
                    <a:bodyPr/>
                    <a:lstStyle/>
                    <a:p>
                      <a:pPr algn="ctr"/>
                      <a:r>
                        <a:rPr lang="en-US" dirty="0"/>
                        <a:t>1</a:t>
                      </a:r>
                    </a:p>
                  </a:txBody>
                  <a:tcPr/>
                </a:tc>
                <a:tc>
                  <a:txBody>
                    <a:bodyPr/>
                    <a:lstStyle/>
                    <a:p>
                      <a:pPr algn="ctr"/>
                      <a:r>
                        <a:rPr lang="en-US" dirty="0"/>
                        <a:t>R-CNN</a:t>
                      </a:r>
                    </a:p>
                  </a:txBody>
                  <a:tcPr/>
                </a:tc>
                <a:tc>
                  <a:txBody>
                    <a:bodyPr/>
                    <a:lstStyle/>
                    <a:p>
                      <a:pPr algn="ctr"/>
                      <a:r>
                        <a:rPr lang="en-US" dirty="0"/>
                        <a:t>66</a:t>
                      </a:r>
                    </a:p>
                  </a:txBody>
                  <a:tcPr/>
                </a:tc>
                <a:tc>
                  <a:txBody>
                    <a:bodyPr/>
                    <a:lstStyle/>
                    <a:p>
                      <a:pPr algn="ctr"/>
                      <a:r>
                        <a:rPr lang="en-US" dirty="0"/>
                        <a:t>0.05</a:t>
                      </a:r>
                    </a:p>
                  </a:txBody>
                  <a:tcPr/>
                </a:tc>
                <a:extLst>
                  <a:ext uri="{0D108BD9-81ED-4DB2-BD59-A6C34878D82A}">
                    <a16:rowId xmlns:a16="http://schemas.microsoft.com/office/drawing/2014/main" val="2044619674"/>
                  </a:ext>
                </a:extLst>
              </a:tr>
              <a:tr h="402886">
                <a:tc>
                  <a:txBody>
                    <a:bodyPr/>
                    <a:lstStyle/>
                    <a:p>
                      <a:pPr algn="ctr"/>
                      <a:r>
                        <a:rPr lang="en-US" dirty="0"/>
                        <a:t>2</a:t>
                      </a:r>
                    </a:p>
                  </a:txBody>
                  <a:tcPr/>
                </a:tc>
                <a:tc>
                  <a:txBody>
                    <a:bodyPr/>
                    <a:lstStyle/>
                    <a:p>
                      <a:pPr algn="ctr"/>
                      <a:r>
                        <a:rPr lang="en-US" dirty="0"/>
                        <a:t>Fast R-CNN</a:t>
                      </a:r>
                    </a:p>
                  </a:txBody>
                  <a:tcPr/>
                </a:tc>
                <a:tc>
                  <a:txBody>
                    <a:bodyPr/>
                    <a:lstStyle/>
                    <a:p>
                      <a:pPr algn="ctr"/>
                      <a:r>
                        <a:rPr lang="en-US" dirty="0"/>
                        <a:t>69.9</a:t>
                      </a:r>
                    </a:p>
                  </a:txBody>
                  <a:tcPr/>
                </a:tc>
                <a:tc>
                  <a:txBody>
                    <a:bodyPr/>
                    <a:lstStyle/>
                    <a:p>
                      <a:pPr algn="ctr"/>
                      <a:r>
                        <a:rPr lang="en-US" dirty="0"/>
                        <a:t>0.5</a:t>
                      </a:r>
                    </a:p>
                  </a:txBody>
                  <a:tcPr/>
                </a:tc>
                <a:extLst>
                  <a:ext uri="{0D108BD9-81ED-4DB2-BD59-A6C34878D82A}">
                    <a16:rowId xmlns:a16="http://schemas.microsoft.com/office/drawing/2014/main" val="577716467"/>
                  </a:ext>
                </a:extLst>
              </a:tr>
              <a:tr h="402886">
                <a:tc>
                  <a:txBody>
                    <a:bodyPr/>
                    <a:lstStyle/>
                    <a:p>
                      <a:pPr algn="ctr"/>
                      <a:r>
                        <a:rPr lang="en-US" dirty="0"/>
                        <a:t>3</a:t>
                      </a:r>
                    </a:p>
                  </a:txBody>
                  <a:tcPr/>
                </a:tc>
                <a:tc>
                  <a:txBody>
                    <a:bodyPr/>
                    <a:lstStyle/>
                    <a:p>
                      <a:pPr algn="ctr"/>
                      <a:r>
                        <a:rPr lang="en-US" dirty="0"/>
                        <a:t>Faster R-CNN</a:t>
                      </a:r>
                    </a:p>
                  </a:txBody>
                  <a:tcPr/>
                </a:tc>
                <a:tc>
                  <a:txBody>
                    <a:bodyPr/>
                    <a:lstStyle/>
                    <a:p>
                      <a:pPr algn="ctr"/>
                      <a:r>
                        <a:rPr lang="en-US" dirty="0"/>
                        <a:t>73.2</a:t>
                      </a:r>
                    </a:p>
                  </a:txBody>
                  <a:tcPr/>
                </a:tc>
                <a:tc>
                  <a:txBody>
                    <a:bodyPr/>
                    <a:lstStyle/>
                    <a:p>
                      <a:pPr algn="ctr"/>
                      <a:r>
                        <a:rPr lang="en-US" dirty="0"/>
                        <a:t>7</a:t>
                      </a:r>
                    </a:p>
                  </a:txBody>
                  <a:tcPr/>
                </a:tc>
                <a:extLst>
                  <a:ext uri="{0D108BD9-81ED-4DB2-BD59-A6C34878D82A}">
                    <a16:rowId xmlns:a16="http://schemas.microsoft.com/office/drawing/2014/main" val="1745291199"/>
                  </a:ext>
                </a:extLst>
              </a:tr>
              <a:tr h="402886">
                <a:tc>
                  <a:txBody>
                    <a:bodyPr/>
                    <a:lstStyle/>
                    <a:p>
                      <a:pPr algn="ctr"/>
                      <a:r>
                        <a:rPr lang="en-US" dirty="0"/>
                        <a:t>4</a:t>
                      </a:r>
                    </a:p>
                  </a:txBody>
                  <a:tcPr/>
                </a:tc>
                <a:tc>
                  <a:txBody>
                    <a:bodyPr/>
                    <a:lstStyle/>
                    <a:p>
                      <a:pPr algn="ctr"/>
                      <a:r>
                        <a:rPr lang="en-US" dirty="0"/>
                        <a:t>YOLO </a:t>
                      </a:r>
                    </a:p>
                  </a:txBody>
                  <a:tcPr/>
                </a:tc>
                <a:tc>
                  <a:txBody>
                    <a:bodyPr/>
                    <a:lstStyle/>
                    <a:p>
                      <a:pPr algn="ctr"/>
                      <a:r>
                        <a:rPr lang="en-US" dirty="0"/>
                        <a:t>63.4</a:t>
                      </a:r>
                    </a:p>
                  </a:txBody>
                  <a:tcPr/>
                </a:tc>
                <a:tc>
                  <a:txBody>
                    <a:bodyPr/>
                    <a:lstStyle/>
                    <a:p>
                      <a:pPr algn="ctr"/>
                      <a:r>
                        <a:rPr lang="en-US" dirty="0"/>
                        <a:t>45</a:t>
                      </a:r>
                    </a:p>
                  </a:txBody>
                  <a:tcPr/>
                </a:tc>
                <a:extLst>
                  <a:ext uri="{0D108BD9-81ED-4DB2-BD59-A6C34878D82A}">
                    <a16:rowId xmlns:a16="http://schemas.microsoft.com/office/drawing/2014/main" val="1694154234"/>
                  </a:ext>
                </a:extLst>
              </a:tr>
              <a:tr h="402886">
                <a:tc>
                  <a:txBody>
                    <a:bodyPr/>
                    <a:lstStyle/>
                    <a:p>
                      <a:pPr algn="ctr"/>
                      <a:r>
                        <a:rPr lang="en-US" dirty="0"/>
                        <a:t>5</a:t>
                      </a:r>
                    </a:p>
                  </a:txBody>
                  <a:tcPr/>
                </a:tc>
                <a:tc>
                  <a:txBody>
                    <a:bodyPr/>
                    <a:lstStyle/>
                    <a:p>
                      <a:pPr algn="ctr"/>
                      <a:r>
                        <a:rPr lang="en-US" dirty="0"/>
                        <a:t>YOLOv5s</a:t>
                      </a:r>
                    </a:p>
                  </a:txBody>
                  <a:tcPr/>
                </a:tc>
                <a:tc>
                  <a:txBody>
                    <a:bodyPr/>
                    <a:lstStyle/>
                    <a:p>
                      <a:pPr algn="ctr"/>
                      <a:r>
                        <a:rPr lang="en-US" dirty="0"/>
                        <a:t>77</a:t>
                      </a:r>
                    </a:p>
                  </a:txBody>
                  <a:tcPr/>
                </a:tc>
                <a:tc>
                  <a:txBody>
                    <a:bodyPr/>
                    <a:lstStyle/>
                    <a:p>
                      <a:pPr algn="ctr"/>
                      <a:r>
                        <a:rPr lang="en-US" dirty="0"/>
                        <a:t>97.08</a:t>
                      </a:r>
                    </a:p>
                  </a:txBody>
                  <a:tcPr/>
                </a:tc>
                <a:extLst>
                  <a:ext uri="{0D108BD9-81ED-4DB2-BD59-A6C34878D82A}">
                    <a16:rowId xmlns:a16="http://schemas.microsoft.com/office/drawing/2014/main" val="575894689"/>
                  </a:ext>
                </a:extLst>
              </a:tr>
              <a:tr h="402886">
                <a:tc>
                  <a:txBody>
                    <a:bodyPr/>
                    <a:lstStyle/>
                    <a:p>
                      <a:pPr algn="ctr"/>
                      <a:r>
                        <a:rPr lang="en-US" dirty="0"/>
                        <a:t>6</a:t>
                      </a:r>
                    </a:p>
                  </a:txBody>
                  <a:tcPr/>
                </a:tc>
                <a:tc>
                  <a:txBody>
                    <a:bodyPr/>
                    <a:lstStyle/>
                    <a:p>
                      <a:pPr algn="ctr"/>
                      <a:r>
                        <a:rPr lang="en-US" dirty="0"/>
                        <a:t>Faster RCNN + FPN</a:t>
                      </a:r>
                    </a:p>
                  </a:txBody>
                  <a:tcPr/>
                </a:tc>
                <a:tc>
                  <a:txBody>
                    <a:bodyPr/>
                    <a:lstStyle/>
                    <a:p>
                      <a:pPr algn="ctr"/>
                      <a:r>
                        <a:rPr lang="en-US" dirty="0"/>
                        <a:t>78.6</a:t>
                      </a:r>
                    </a:p>
                  </a:txBody>
                  <a:tcPr/>
                </a:tc>
                <a:tc>
                  <a:txBody>
                    <a:bodyPr/>
                    <a:lstStyle/>
                    <a:p>
                      <a:pPr algn="ctr"/>
                      <a:r>
                        <a:rPr lang="en-US" dirty="0"/>
                        <a:t>-</a:t>
                      </a:r>
                    </a:p>
                  </a:txBody>
                  <a:tcPr/>
                </a:tc>
                <a:extLst>
                  <a:ext uri="{0D108BD9-81ED-4DB2-BD59-A6C34878D82A}">
                    <a16:rowId xmlns:a16="http://schemas.microsoft.com/office/drawing/2014/main" val="324929143"/>
                  </a:ext>
                </a:extLst>
              </a:tr>
              <a:tr h="402886">
                <a:tc>
                  <a:txBody>
                    <a:bodyPr/>
                    <a:lstStyle/>
                    <a:p>
                      <a:pPr algn="ctr"/>
                      <a:r>
                        <a:rPr lang="en-US" dirty="0"/>
                        <a:t>7</a:t>
                      </a:r>
                    </a:p>
                  </a:txBody>
                  <a:tcPr/>
                </a:tc>
                <a:tc>
                  <a:txBody>
                    <a:bodyPr/>
                    <a:lstStyle/>
                    <a:p>
                      <a:pPr algn="ctr"/>
                      <a:r>
                        <a:rPr lang="en-US" dirty="0"/>
                        <a:t>YOLOv6</a:t>
                      </a:r>
                    </a:p>
                  </a:txBody>
                  <a:tcPr/>
                </a:tc>
                <a:tc>
                  <a:txBody>
                    <a:bodyPr/>
                    <a:lstStyle/>
                    <a:p>
                      <a:pPr algn="ctr"/>
                      <a:r>
                        <a:rPr lang="en-US" dirty="0"/>
                        <a:t>81.3</a:t>
                      </a:r>
                    </a:p>
                  </a:txBody>
                  <a:tcPr/>
                </a:tc>
                <a:tc>
                  <a:txBody>
                    <a:bodyPr/>
                    <a:lstStyle/>
                    <a:p>
                      <a:pPr algn="ctr"/>
                      <a:r>
                        <a:rPr lang="en-US" dirty="0"/>
                        <a:t>19.92</a:t>
                      </a:r>
                    </a:p>
                  </a:txBody>
                  <a:tcPr/>
                </a:tc>
                <a:extLst>
                  <a:ext uri="{0D108BD9-81ED-4DB2-BD59-A6C34878D82A}">
                    <a16:rowId xmlns:a16="http://schemas.microsoft.com/office/drawing/2014/main" val="4097709638"/>
                  </a:ext>
                </a:extLst>
              </a:tr>
              <a:tr h="402886">
                <a:tc>
                  <a:txBody>
                    <a:bodyPr/>
                    <a:lstStyle/>
                    <a:p>
                      <a:pPr algn="ctr"/>
                      <a:r>
                        <a:rPr lang="en-US" dirty="0"/>
                        <a:t>8</a:t>
                      </a:r>
                    </a:p>
                  </a:txBody>
                  <a:tcPr/>
                </a:tc>
                <a:tc>
                  <a:txBody>
                    <a:bodyPr/>
                    <a:lstStyle/>
                    <a:p>
                      <a:pPr algn="ctr"/>
                      <a:r>
                        <a:rPr lang="en-US" dirty="0"/>
                        <a:t>YOLOv7</a:t>
                      </a:r>
                    </a:p>
                  </a:txBody>
                  <a:tcPr/>
                </a:tc>
                <a:tc>
                  <a:txBody>
                    <a:bodyPr/>
                    <a:lstStyle/>
                    <a:p>
                      <a:pPr algn="ctr"/>
                      <a:r>
                        <a:rPr lang="en-US" dirty="0"/>
                        <a:t>57.1</a:t>
                      </a:r>
                    </a:p>
                  </a:txBody>
                  <a:tcPr/>
                </a:tc>
                <a:tc>
                  <a:txBody>
                    <a:bodyPr/>
                    <a:lstStyle/>
                    <a:p>
                      <a:pPr algn="ctr"/>
                      <a:r>
                        <a:rPr lang="en-US" dirty="0"/>
                        <a:t>26.73</a:t>
                      </a:r>
                    </a:p>
                  </a:txBody>
                  <a:tcPr/>
                </a:tc>
                <a:extLst>
                  <a:ext uri="{0D108BD9-81ED-4DB2-BD59-A6C34878D82A}">
                    <a16:rowId xmlns:a16="http://schemas.microsoft.com/office/drawing/2014/main" val="1800650980"/>
                  </a:ext>
                </a:extLst>
              </a:tr>
              <a:tr h="402886">
                <a:tc>
                  <a:txBody>
                    <a:bodyPr/>
                    <a:lstStyle/>
                    <a:p>
                      <a:pPr algn="ctr"/>
                      <a:r>
                        <a:rPr lang="en-US" dirty="0"/>
                        <a:t>9</a:t>
                      </a:r>
                    </a:p>
                  </a:txBody>
                  <a:tcPr/>
                </a:tc>
                <a:tc>
                  <a:txBody>
                    <a:bodyPr/>
                    <a:lstStyle/>
                    <a:p>
                      <a:pPr algn="ctr"/>
                      <a:r>
                        <a:rPr lang="en-US" dirty="0"/>
                        <a:t>STC-YOLO</a:t>
                      </a:r>
                    </a:p>
                  </a:txBody>
                  <a:tcPr/>
                </a:tc>
                <a:tc>
                  <a:txBody>
                    <a:bodyPr/>
                    <a:lstStyle/>
                    <a:p>
                      <a:pPr algn="ctr"/>
                      <a:r>
                        <a:rPr lang="en-US" dirty="0"/>
                        <a:t>88.9</a:t>
                      </a:r>
                    </a:p>
                  </a:txBody>
                  <a:tcPr/>
                </a:tc>
                <a:tc>
                  <a:txBody>
                    <a:bodyPr/>
                    <a:lstStyle/>
                    <a:p>
                      <a:pPr algn="ctr"/>
                      <a:r>
                        <a:rPr lang="en-US" dirty="0"/>
                        <a:t>87.71</a:t>
                      </a:r>
                    </a:p>
                  </a:txBody>
                  <a:tcPr/>
                </a:tc>
                <a:extLst>
                  <a:ext uri="{0D108BD9-81ED-4DB2-BD59-A6C34878D82A}">
                    <a16:rowId xmlns:a16="http://schemas.microsoft.com/office/drawing/2014/main" val="2724597201"/>
                  </a:ext>
                </a:extLst>
              </a:tr>
              <a:tr h="402886">
                <a:tc>
                  <a:txBody>
                    <a:bodyPr/>
                    <a:lstStyle/>
                    <a:p>
                      <a:pPr algn="ctr"/>
                      <a:r>
                        <a:rPr lang="en-US" dirty="0"/>
                        <a:t>10</a:t>
                      </a:r>
                    </a:p>
                  </a:txBody>
                  <a:tcPr/>
                </a:tc>
                <a:tc>
                  <a:txBody>
                    <a:bodyPr/>
                    <a:lstStyle/>
                    <a:p>
                      <a:pPr algn="ctr"/>
                      <a:r>
                        <a:rPr lang="en-US" dirty="0"/>
                        <a:t>M-YOLOv5</a:t>
                      </a:r>
                    </a:p>
                  </a:txBody>
                  <a:tcPr/>
                </a:tc>
                <a:tc>
                  <a:txBody>
                    <a:bodyPr/>
                    <a:lstStyle/>
                    <a:p>
                      <a:pPr algn="ctr"/>
                      <a:r>
                        <a:rPr lang="en-US" dirty="0"/>
                        <a:t>Coming soon!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Coming soon!</a:t>
                      </a:r>
                    </a:p>
                  </a:txBody>
                  <a:tcPr/>
                </a:tc>
                <a:extLst>
                  <a:ext uri="{0D108BD9-81ED-4DB2-BD59-A6C34878D82A}">
                    <a16:rowId xmlns:a16="http://schemas.microsoft.com/office/drawing/2014/main" val="2265122752"/>
                  </a:ext>
                </a:extLst>
              </a:tr>
            </a:tbl>
          </a:graphicData>
        </a:graphic>
      </p:graphicFrame>
    </p:spTree>
    <p:extLst>
      <p:ext uri="{BB962C8B-B14F-4D97-AF65-F5344CB8AC3E}">
        <p14:creationId xmlns:p14="http://schemas.microsoft.com/office/powerpoint/2010/main" val="348694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j-lt"/>
              </a:rPr>
              <a:t>Model and Dataset</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7D32E4-9476-8AEF-F415-D27706BF2D74}"/>
              </a:ext>
            </a:extLst>
          </p:cNvPr>
          <p:cNvSpPr txBox="1">
            <a:spLocks/>
          </p:cNvSpPr>
          <p:nvPr/>
        </p:nvSpPr>
        <p:spPr>
          <a:xfrm>
            <a:off x="452705" y="64175"/>
            <a:ext cx="11233150" cy="869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latin typeface="+mn-lt"/>
              </a:rPr>
              <a:t>MTSD </a:t>
            </a:r>
            <a:r>
              <a:rPr lang="en-US" dirty="0" err="1">
                <a:latin typeface="+mn-lt"/>
              </a:rPr>
              <a:t>Mapillary</a:t>
            </a:r>
            <a:r>
              <a:rPr lang="en-US" dirty="0">
                <a:latin typeface="+mn-lt"/>
              </a:rPr>
              <a:t> Traffic Sign Dataset</a:t>
            </a:r>
            <a:endParaRPr lang="en-IN" dirty="0">
              <a:latin typeface="+mn-lt"/>
            </a:endParaRPr>
          </a:p>
        </p:txBody>
      </p:sp>
      <p:sp>
        <p:nvSpPr>
          <p:cNvPr id="5" name="TextBox 4">
            <a:extLst>
              <a:ext uri="{FF2B5EF4-FFF2-40B4-BE49-F238E27FC236}">
                <a16:creationId xmlns:a16="http://schemas.microsoft.com/office/drawing/2014/main" id="{11163252-1508-034D-C124-11DC5188978A}"/>
              </a:ext>
            </a:extLst>
          </p:cNvPr>
          <p:cNvSpPr txBox="1"/>
          <p:nvPr/>
        </p:nvSpPr>
        <p:spPr>
          <a:xfrm>
            <a:off x="661737" y="934125"/>
            <a:ext cx="106299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MTSD is a large-scale dataset of street-level imagery with bounding box annotations for detecting and classifying traffic signs</a:t>
            </a:r>
          </a:p>
          <a:p>
            <a:pPr marL="285750" indent="-285750">
              <a:buFont typeface="Arial" panose="020B0604020202020204" pitchFamily="34" charset="0"/>
              <a:buChar char="•"/>
            </a:pPr>
            <a:r>
              <a:rPr lang="en-US" dirty="0">
                <a:solidFill>
                  <a:schemeClr val="bg2">
                    <a:lumMod val="10000"/>
                  </a:schemeClr>
                </a:solidFill>
              </a:rPr>
              <a:t>It contains 52,453 images (with 257,543 traffic sign bounding boxes) collected from 60 countries in all regions of the world</a:t>
            </a:r>
          </a:p>
          <a:p>
            <a:pPr marL="285750" indent="-285750">
              <a:buFont typeface="Arial" panose="020B0604020202020204" pitchFamily="34" charset="0"/>
              <a:buChar char="•"/>
            </a:pPr>
            <a:r>
              <a:rPr lang="en-US" dirty="0">
                <a:solidFill>
                  <a:schemeClr val="bg2">
                    <a:lumMod val="10000"/>
                  </a:schemeClr>
                </a:solidFill>
              </a:rPr>
              <a:t>The traffic signs in MTSD cover a wide variety of classes, including speed limit signs, stop signs, yield signs, pedestrian crossing signs, and warning signs</a:t>
            </a:r>
          </a:p>
          <a:p>
            <a:pPr marL="285750" indent="-285750">
              <a:buFont typeface="Arial" panose="020B0604020202020204" pitchFamily="34" charset="0"/>
              <a:buChar char="•"/>
            </a:pPr>
            <a:r>
              <a:rPr lang="en-US" dirty="0">
                <a:solidFill>
                  <a:schemeClr val="bg2">
                    <a:lumMod val="10000"/>
                  </a:schemeClr>
                </a:solidFill>
              </a:rPr>
              <a:t>MTSD includes bounding box annotations for all traffic signs. This makes it easy to use the dataset for training and evaluating traffic sign detection algorithms</a:t>
            </a:r>
          </a:p>
        </p:txBody>
      </p:sp>
      <p:sp>
        <p:nvSpPr>
          <p:cNvPr id="6" name="Rectangle 4">
            <a:extLst>
              <a:ext uri="{FF2B5EF4-FFF2-40B4-BE49-F238E27FC236}">
                <a16:creationId xmlns:a16="http://schemas.microsoft.com/office/drawing/2014/main" id="{6E879AC7-B5BA-9639-88A7-6BC49B4B9F82}"/>
              </a:ext>
            </a:extLst>
          </p:cNvPr>
          <p:cNvSpPr>
            <a:spLocks noChangeArrowheads="1"/>
          </p:cNvSpPr>
          <p:nvPr/>
        </p:nvSpPr>
        <p:spPr bwMode="auto">
          <a:xfrm>
            <a:off x="1840831" y="4755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C42E5915-C3D5-0411-D1E5-AAEB1FE2F50D}"/>
              </a:ext>
            </a:extLst>
          </p:cNvPr>
          <p:cNvSpPr>
            <a:spLocks noChangeArrowheads="1"/>
          </p:cNvSpPr>
          <p:nvPr/>
        </p:nvSpPr>
        <p:spPr bwMode="auto">
          <a:xfrm>
            <a:off x="1840831" y="25329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3D7F058E-3986-1209-BDE3-6E30E6141E44}"/>
              </a:ext>
            </a:extLst>
          </p:cNvPr>
          <p:cNvSpPr>
            <a:spLocks noChangeArrowheads="1"/>
          </p:cNvSpPr>
          <p:nvPr/>
        </p:nvSpPr>
        <p:spPr bwMode="auto">
          <a:xfrm>
            <a:off x="1840831" y="4145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A5D172E-DDDB-C172-76AD-C5AD1542E851}"/>
              </a:ext>
            </a:extLst>
          </p:cNvPr>
          <p:cNvSpPr txBox="1"/>
          <p:nvPr/>
        </p:nvSpPr>
        <p:spPr>
          <a:xfrm>
            <a:off x="1152112" y="5571381"/>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Sun glare</a:t>
            </a:r>
          </a:p>
        </p:txBody>
      </p:sp>
      <p:sp>
        <p:nvSpPr>
          <p:cNvPr id="13" name="TextBox 12">
            <a:extLst>
              <a:ext uri="{FF2B5EF4-FFF2-40B4-BE49-F238E27FC236}">
                <a16:creationId xmlns:a16="http://schemas.microsoft.com/office/drawing/2014/main" id="{C8F48DD3-19F8-42B1-991E-7D53E0FC552B}"/>
              </a:ext>
            </a:extLst>
          </p:cNvPr>
          <p:cNvSpPr txBox="1"/>
          <p:nvPr/>
        </p:nvSpPr>
        <p:spPr>
          <a:xfrm>
            <a:off x="3853306" y="5571381"/>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Fog climate</a:t>
            </a:r>
          </a:p>
        </p:txBody>
      </p:sp>
      <p:sp>
        <p:nvSpPr>
          <p:cNvPr id="14" name="TextBox 13">
            <a:extLst>
              <a:ext uri="{FF2B5EF4-FFF2-40B4-BE49-F238E27FC236}">
                <a16:creationId xmlns:a16="http://schemas.microsoft.com/office/drawing/2014/main" id="{97554D36-B85F-7EF2-D777-D795A138082A}"/>
              </a:ext>
            </a:extLst>
          </p:cNvPr>
          <p:cNvSpPr txBox="1"/>
          <p:nvPr/>
        </p:nvSpPr>
        <p:spPr>
          <a:xfrm>
            <a:off x="6601617" y="5569422"/>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Rain</a:t>
            </a:r>
          </a:p>
        </p:txBody>
      </p:sp>
      <p:pic>
        <p:nvPicPr>
          <p:cNvPr id="3" name="Picture 2" descr="A car on a road&#10;&#10;Description automatically generated">
            <a:extLst>
              <a:ext uri="{FF2B5EF4-FFF2-40B4-BE49-F238E27FC236}">
                <a16:creationId xmlns:a16="http://schemas.microsoft.com/office/drawing/2014/main" id="{B353219A-60F3-BA82-C86D-50B304BF42FD}"/>
              </a:ext>
            </a:extLst>
          </p:cNvPr>
          <p:cNvPicPr>
            <a:picLocks noChangeAspect="1"/>
          </p:cNvPicPr>
          <p:nvPr/>
        </p:nvPicPr>
        <p:blipFill>
          <a:blip r:embed="rId2"/>
          <a:stretch>
            <a:fillRect/>
          </a:stretch>
        </p:blipFill>
        <p:spPr>
          <a:xfrm>
            <a:off x="3690326" y="3806342"/>
            <a:ext cx="2187421" cy="1640566"/>
          </a:xfrm>
          <a:prstGeom prst="rect">
            <a:avLst/>
          </a:prstGeom>
        </p:spPr>
      </p:pic>
      <p:pic>
        <p:nvPicPr>
          <p:cNvPr id="10" name="Picture 9" descr="A road with trees and signs on it&#10;&#10;Description automatically generated">
            <a:extLst>
              <a:ext uri="{FF2B5EF4-FFF2-40B4-BE49-F238E27FC236}">
                <a16:creationId xmlns:a16="http://schemas.microsoft.com/office/drawing/2014/main" id="{B85EF922-53CE-5CEA-8964-DCA545B6EC01}"/>
              </a:ext>
            </a:extLst>
          </p:cNvPr>
          <p:cNvPicPr>
            <a:picLocks noChangeAspect="1"/>
          </p:cNvPicPr>
          <p:nvPr/>
        </p:nvPicPr>
        <p:blipFill>
          <a:blip r:embed="rId3"/>
          <a:stretch>
            <a:fillRect/>
          </a:stretch>
        </p:blipFill>
        <p:spPr>
          <a:xfrm>
            <a:off x="6314255" y="3806342"/>
            <a:ext cx="2187413" cy="1640559"/>
          </a:xfrm>
          <a:prstGeom prst="rect">
            <a:avLst/>
          </a:prstGeom>
        </p:spPr>
      </p:pic>
      <p:pic>
        <p:nvPicPr>
          <p:cNvPr id="15" name="Picture 14" descr="A road with trees in the background&#10;&#10;Description automatically generated">
            <a:extLst>
              <a:ext uri="{FF2B5EF4-FFF2-40B4-BE49-F238E27FC236}">
                <a16:creationId xmlns:a16="http://schemas.microsoft.com/office/drawing/2014/main" id="{9F941A03-F81C-2768-157E-F897AB60AD1B}"/>
              </a:ext>
            </a:extLst>
          </p:cNvPr>
          <p:cNvPicPr>
            <a:picLocks noChangeAspect="1"/>
          </p:cNvPicPr>
          <p:nvPr/>
        </p:nvPicPr>
        <p:blipFill>
          <a:blip r:embed="rId4"/>
          <a:stretch>
            <a:fillRect/>
          </a:stretch>
        </p:blipFill>
        <p:spPr>
          <a:xfrm>
            <a:off x="1031668" y="3806342"/>
            <a:ext cx="2196460" cy="1640566"/>
          </a:xfrm>
          <a:prstGeom prst="rect">
            <a:avLst/>
          </a:prstGeom>
        </p:spPr>
      </p:pic>
      <p:pic>
        <p:nvPicPr>
          <p:cNvPr id="17" name="Picture 16" descr="A road with trees on the side&#10;&#10;Description automatically generated">
            <a:extLst>
              <a:ext uri="{FF2B5EF4-FFF2-40B4-BE49-F238E27FC236}">
                <a16:creationId xmlns:a16="http://schemas.microsoft.com/office/drawing/2014/main" id="{B45FCF68-D3DF-6486-9180-0A7C0F46B7A8}"/>
              </a:ext>
            </a:extLst>
          </p:cNvPr>
          <p:cNvPicPr>
            <a:picLocks noChangeAspect="1"/>
          </p:cNvPicPr>
          <p:nvPr/>
        </p:nvPicPr>
        <p:blipFill>
          <a:blip r:embed="rId5"/>
          <a:stretch>
            <a:fillRect/>
          </a:stretch>
        </p:blipFill>
        <p:spPr>
          <a:xfrm>
            <a:off x="8972919" y="3806341"/>
            <a:ext cx="2187413" cy="1640560"/>
          </a:xfrm>
          <a:prstGeom prst="rect">
            <a:avLst/>
          </a:prstGeom>
        </p:spPr>
      </p:pic>
      <p:sp>
        <p:nvSpPr>
          <p:cNvPr id="18" name="TextBox 17">
            <a:extLst>
              <a:ext uri="{FF2B5EF4-FFF2-40B4-BE49-F238E27FC236}">
                <a16:creationId xmlns:a16="http://schemas.microsoft.com/office/drawing/2014/main" id="{3126C1F1-B728-9932-6CDD-63F9DB495593}"/>
              </a:ext>
            </a:extLst>
          </p:cNvPr>
          <p:cNvSpPr txBox="1"/>
          <p:nvPr/>
        </p:nvSpPr>
        <p:spPr>
          <a:xfrm>
            <a:off x="9196768" y="5571381"/>
            <a:ext cx="1739713" cy="261610"/>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algn="ctr"/>
            <a:r>
              <a:rPr lang="en-IN" sz="1100" dirty="0">
                <a:latin typeface="+mj-lt"/>
              </a:rPr>
              <a:t>Motion blur</a:t>
            </a:r>
          </a:p>
        </p:txBody>
      </p:sp>
    </p:spTree>
    <p:extLst>
      <p:ext uri="{BB962C8B-B14F-4D97-AF65-F5344CB8AC3E}">
        <p14:creationId xmlns:p14="http://schemas.microsoft.com/office/powerpoint/2010/main" val="36895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8" grpId="0"/>
    </p:bldLst>
  </p:timing>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16876</TotalTime>
  <Words>1425</Words>
  <Application>Microsoft Office PowerPoint</Application>
  <PresentationFormat>Widescreen</PresentationFormat>
  <Paragraphs>170</Paragraphs>
  <Slides>17</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Montserrat Medium</vt:lpstr>
      <vt:lpstr>Montserrat</vt:lpstr>
      <vt:lpstr>Calibri</vt:lpstr>
      <vt:lpstr>Roboto</vt:lpstr>
      <vt:lpstr>Title Page</vt:lpstr>
      <vt:lpstr>Dividers</vt:lpstr>
      <vt:lpstr>Content Page</vt:lpstr>
      <vt:lpstr>Detection of small and far Traffic signs using Deep Learning</vt:lpstr>
      <vt:lpstr>PowerPoint Presentation</vt:lpstr>
      <vt:lpstr>Problem Statement</vt:lpstr>
      <vt:lpstr>PowerPoint Presentation</vt:lpstr>
      <vt:lpstr>Literature review</vt:lpstr>
      <vt:lpstr>What is the best model for the current research problem?</vt:lpstr>
      <vt:lpstr>Summary</vt:lpstr>
      <vt:lpstr>Model and Dataset</vt:lpstr>
      <vt:lpstr>PowerPoint Presentation</vt:lpstr>
      <vt:lpstr>Modifications to the YOLOv5 model</vt:lpstr>
      <vt:lpstr>Evaluation Metrics (How efficient is the model?)</vt:lpstr>
      <vt:lpstr>References</vt:lpstr>
      <vt:lpstr>Thank you</vt:lpstr>
      <vt:lpstr>PowerPoint Presentation</vt:lpstr>
      <vt:lpstr>Evaluation Metrics (How efficient is the model?)</vt:lpstr>
      <vt:lpstr>YOLOv5 Architecture</vt:lpstr>
      <vt:lpstr>What is the best model for the current research problem?</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Tammana, Hemanth Sai Surya Kumar</cp:lastModifiedBy>
  <cp:revision>81</cp:revision>
  <dcterms:created xsi:type="dcterms:W3CDTF">2022-08-24T13:02:54Z</dcterms:created>
  <dcterms:modified xsi:type="dcterms:W3CDTF">2023-07-25T18:33:19Z</dcterms:modified>
</cp:coreProperties>
</file>